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2"/>
  </p:notesMasterIdLst>
  <p:sldIdLst>
    <p:sldId id="415" r:id="rId5"/>
    <p:sldId id="453" r:id="rId6"/>
    <p:sldId id="398" r:id="rId7"/>
    <p:sldId id="455" r:id="rId8"/>
    <p:sldId id="456" r:id="rId9"/>
    <p:sldId id="454"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505" r:id="rId40"/>
    <p:sldId id="486" r:id="rId41"/>
    <p:sldId id="506" r:id="rId42"/>
    <p:sldId id="507" r:id="rId43"/>
    <p:sldId id="487" r:id="rId44"/>
    <p:sldId id="488" r:id="rId45"/>
    <p:sldId id="489" r:id="rId46"/>
    <p:sldId id="490" r:id="rId47"/>
    <p:sldId id="491" r:id="rId48"/>
    <p:sldId id="492" r:id="rId49"/>
    <p:sldId id="493" r:id="rId50"/>
    <p:sldId id="508" r:id="rId51"/>
    <p:sldId id="494" r:id="rId52"/>
    <p:sldId id="509" r:id="rId53"/>
    <p:sldId id="495" r:id="rId54"/>
    <p:sldId id="500" r:id="rId55"/>
    <p:sldId id="501" r:id="rId56"/>
    <p:sldId id="496" r:id="rId57"/>
    <p:sldId id="510" r:id="rId58"/>
    <p:sldId id="511" r:id="rId59"/>
    <p:sldId id="512" r:id="rId60"/>
    <p:sldId id="497" r:id="rId61"/>
    <p:sldId id="513" r:id="rId62"/>
    <p:sldId id="498" r:id="rId63"/>
    <p:sldId id="514" r:id="rId64"/>
    <p:sldId id="515" r:id="rId65"/>
    <p:sldId id="518" r:id="rId66"/>
    <p:sldId id="535" r:id="rId67"/>
    <p:sldId id="516" r:id="rId68"/>
    <p:sldId id="517" r:id="rId69"/>
    <p:sldId id="547" r:id="rId70"/>
    <p:sldId id="520" r:id="rId71"/>
    <p:sldId id="522" r:id="rId72"/>
    <p:sldId id="523" r:id="rId73"/>
    <p:sldId id="524" r:id="rId74"/>
    <p:sldId id="536" r:id="rId75"/>
    <p:sldId id="537" r:id="rId76"/>
    <p:sldId id="539" r:id="rId77"/>
    <p:sldId id="525" r:id="rId78"/>
    <p:sldId id="526" r:id="rId79"/>
    <p:sldId id="527" r:id="rId80"/>
    <p:sldId id="528" r:id="rId81"/>
    <p:sldId id="540" r:id="rId82"/>
    <p:sldId id="541" r:id="rId83"/>
    <p:sldId id="550" r:id="rId84"/>
    <p:sldId id="552" r:id="rId85"/>
    <p:sldId id="553" r:id="rId86"/>
    <p:sldId id="551" r:id="rId87"/>
    <p:sldId id="532" r:id="rId88"/>
    <p:sldId id="534" r:id="rId89"/>
    <p:sldId id="533" r:id="rId90"/>
    <p:sldId id="529" r:id="rId91"/>
    <p:sldId id="543" r:id="rId92"/>
    <p:sldId id="555" r:id="rId93"/>
    <p:sldId id="545" r:id="rId94"/>
    <p:sldId id="544" r:id="rId95"/>
    <p:sldId id="530" r:id="rId96"/>
    <p:sldId id="556" r:id="rId97"/>
    <p:sldId id="549" r:id="rId98"/>
    <p:sldId id="542" r:id="rId99"/>
    <p:sldId id="502" r:id="rId100"/>
    <p:sldId id="504"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cmAuthor>
  <p:cmAuthor id="2" name="Kab4" initials="K"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24" autoAdjust="0"/>
    <p:restoredTop sz="94660"/>
  </p:normalViewPr>
  <p:slideViewPr>
    <p:cSldViewPr>
      <p:cViewPr varScale="1">
        <p:scale>
          <a:sx n="80" d="100"/>
          <a:sy n="80" d="100"/>
        </p:scale>
        <p:origin x="-146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commentAuthors" Target="commentAuthors.xml"/><Relationship Id="rId108"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Наталья Ермакова" userId="479d1f85-a60a-4d54-8383-19b8ff782681" providerId="ADAL" clId="{EB25B753-C944-4EB5-85D6-3F522CF19069}"/>
    <pc:docChg chg="undo custSel modSld">
      <pc:chgData name="Наталья Ермакова" userId="479d1f85-a60a-4d54-8383-19b8ff782681" providerId="ADAL" clId="{EB25B753-C944-4EB5-85D6-3F522CF19069}" dt="2021-09-24T06:06:59.846" v="118" actId="14100"/>
      <pc:docMkLst>
        <pc:docMk/>
      </pc:docMkLst>
      <pc:sldChg chg="addSp delSp modSp">
        <pc:chgData name="Наталья Ермакова" userId="479d1f85-a60a-4d54-8383-19b8ff782681" providerId="ADAL" clId="{EB25B753-C944-4EB5-85D6-3F522CF19069}" dt="2021-09-24T06:02:34.288" v="46" actId="207"/>
        <pc:sldMkLst>
          <pc:docMk/>
          <pc:sldMk cId="2970332443" sldId="415"/>
        </pc:sldMkLst>
        <pc:spChg chg="add mod">
          <ac:chgData name="Наталья Ермакова" userId="479d1f85-a60a-4d54-8383-19b8ff782681" providerId="ADAL" clId="{EB25B753-C944-4EB5-85D6-3F522CF19069}" dt="2021-09-24T06:00:10.104" v="24" actId="14100"/>
          <ac:spMkLst>
            <pc:docMk/>
            <pc:sldMk cId="2970332443" sldId="415"/>
            <ac:spMk id="2" creationId="{73C82A87-C70C-432C-9900-3594AC9046B2}"/>
          </ac:spMkLst>
        </pc:spChg>
        <pc:spChg chg="del mod">
          <ac:chgData name="Наталья Ермакова" userId="479d1f85-a60a-4d54-8383-19b8ff782681" providerId="ADAL" clId="{EB25B753-C944-4EB5-85D6-3F522CF19069}" dt="2021-09-24T05:58:40.614" v="8"/>
          <ac:spMkLst>
            <pc:docMk/>
            <pc:sldMk cId="2970332443" sldId="415"/>
            <ac:spMk id="14" creationId="{00000000-0000-0000-0000-000000000000}"/>
          </ac:spMkLst>
        </pc:spChg>
        <pc:spChg chg="mod">
          <ac:chgData name="Наталья Ермакова" userId="479d1f85-a60a-4d54-8383-19b8ff782681" providerId="ADAL" clId="{EB25B753-C944-4EB5-85D6-3F522CF19069}" dt="2021-09-24T06:02:34.288" v="46" actId="207"/>
          <ac:spMkLst>
            <pc:docMk/>
            <pc:sldMk cId="2970332443" sldId="415"/>
            <ac:spMk id="18" creationId="{00000000-0000-0000-0000-000000000000}"/>
          </ac:spMkLst>
        </pc:spChg>
        <pc:spChg chg="mod">
          <ac:chgData name="Наталья Ермакова" userId="479d1f85-a60a-4d54-8383-19b8ff782681" providerId="ADAL" clId="{EB25B753-C944-4EB5-85D6-3F522CF19069}" dt="2021-09-24T06:01:35.435" v="40" actId="255"/>
          <ac:spMkLst>
            <pc:docMk/>
            <pc:sldMk cId="2970332443" sldId="415"/>
            <ac:spMk id="20" creationId="{00000000-0000-0000-0000-000000000000}"/>
          </ac:spMkLst>
        </pc:spChg>
        <pc:picChg chg="mod">
          <ac:chgData name="Наталья Ермакова" userId="479d1f85-a60a-4d54-8383-19b8ff782681" providerId="ADAL" clId="{EB25B753-C944-4EB5-85D6-3F522CF19069}" dt="2021-09-24T05:58:59.773" v="12" actId="1076"/>
          <ac:picMkLst>
            <pc:docMk/>
            <pc:sldMk cId="2970332443" sldId="415"/>
            <ac:picMk id="7" creationId="{00000000-0000-0000-0000-000000000000}"/>
          </ac:picMkLst>
        </pc:picChg>
        <pc:picChg chg="del">
          <ac:chgData name="Наталья Ермакова" userId="479d1f85-a60a-4d54-8383-19b8ff782681" providerId="ADAL" clId="{EB25B753-C944-4EB5-85D6-3F522CF19069}" dt="2021-09-24T05:58:40.604" v="6"/>
          <ac:picMkLst>
            <pc:docMk/>
            <pc:sldMk cId="2970332443" sldId="415"/>
            <ac:picMk id="16" creationId="{00000000-0000-0000-0000-000000000000}"/>
          </ac:picMkLst>
        </pc:picChg>
        <pc:picChg chg="del">
          <ac:chgData name="Наталья Ермакова" userId="479d1f85-a60a-4d54-8383-19b8ff782681" providerId="ADAL" clId="{EB25B753-C944-4EB5-85D6-3F522CF19069}" dt="2021-09-24T05:58:07.664" v="0"/>
          <ac:picMkLst>
            <pc:docMk/>
            <pc:sldMk cId="2970332443" sldId="415"/>
            <ac:picMk id="17" creationId="{00000000-0000-0000-0000-000000000000}"/>
          </ac:picMkLst>
        </pc:picChg>
      </pc:sldChg>
      <pc:sldChg chg="delSp modSp">
        <pc:chgData name="Наталья Ермакова" userId="479d1f85-a60a-4d54-8383-19b8ff782681" providerId="ADAL" clId="{EB25B753-C944-4EB5-85D6-3F522CF19069}" dt="2021-09-24T06:06:59.846" v="118" actId="14100"/>
        <pc:sldMkLst>
          <pc:docMk/>
          <pc:sldMk cId="0" sldId="452"/>
        </pc:sldMkLst>
        <pc:spChg chg="mod">
          <ac:chgData name="Наталья Ермакова" userId="479d1f85-a60a-4d54-8383-19b8ff782681" providerId="ADAL" clId="{EB25B753-C944-4EB5-85D6-3F522CF19069}" dt="2021-09-24T06:04:07.265" v="63" actId="27636"/>
          <ac:spMkLst>
            <pc:docMk/>
            <pc:sldMk cId="0" sldId="452"/>
            <ac:spMk id="7" creationId="{00000000-0000-0000-0000-000000000000}"/>
          </ac:spMkLst>
        </pc:spChg>
        <pc:spChg chg="mod">
          <ac:chgData name="Наталья Ермакова" userId="479d1f85-a60a-4d54-8383-19b8ff782681" providerId="ADAL" clId="{EB25B753-C944-4EB5-85D6-3F522CF19069}" dt="2021-09-24T06:06:59.846" v="118" actId="14100"/>
          <ac:spMkLst>
            <pc:docMk/>
            <pc:sldMk cId="0" sldId="452"/>
            <ac:spMk id="8" creationId="{00000000-0000-0000-0000-000000000000}"/>
          </ac:spMkLst>
        </pc:spChg>
        <pc:picChg chg="del mod">
          <ac:chgData name="Наталья Ермакова" userId="479d1f85-a60a-4d54-8383-19b8ff782681" providerId="ADAL" clId="{EB25B753-C944-4EB5-85D6-3F522CF19069}" dt="2021-09-24T06:06:37.845" v="108"/>
          <ac:picMkLst>
            <pc:docMk/>
            <pc:sldMk cId="0" sldId="452"/>
            <ac:picMk id="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505ADD-4EFA-4AF6-AD83-84619EDD6157}" type="datetimeFigureOut">
              <a:rPr lang="ru-RU" smtClean="0"/>
              <a:pPr/>
              <a:t>01.10.2023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6F2F64-55CB-4CD9-860B-FAEB13AF6F93}" type="slidenum">
              <a:rPr lang="ru-RU" smtClean="0"/>
              <a:pPr/>
              <a:t>‹#›</a:t>
            </a:fld>
            <a:endParaRPr lang="ru-RU"/>
          </a:p>
        </p:txBody>
      </p:sp>
    </p:spTree>
    <p:extLst>
      <p:ext uri="{BB962C8B-B14F-4D97-AF65-F5344CB8AC3E}">
        <p14:creationId xmlns="" xmlns:p14="http://schemas.microsoft.com/office/powerpoint/2010/main" val="179145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14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21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50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56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06F2F64-55CB-4CD9-860B-FAEB13AF6F93}" type="slidenum">
              <a:rPr lang="ru-RU" smtClean="0"/>
              <a:pPr/>
              <a:t>94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133513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403826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291156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206458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580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343848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148556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190391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3175126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152655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01.10.2023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355220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01.10.2023</a:t>
            </a:fld>
            <a:endParaRPr lang="ru-R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extLst>
      <p:ext uri="{BB962C8B-B14F-4D97-AF65-F5344CB8AC3E}">
        <p14:creationId xmlns="" xmlns:p14="http://schemas.microsoft.com/office/powerpoint/2010/main" val="339911592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4.wdp"/></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sse-ege.ru/%d0%b5%d0%b3%d1%8d-%d1%80%d1%83%d1%81%d1%81%d0%ba%d0%b8%d0%b9-%d1%8f%d0%b7%d1%8b%d0%ba-%d1%82%d0%b5%d0%ba%d1%81%d1%82-%d1%82-%d0%b6%d0%b0%d1%80%d0%be%d0%b2%d0%be%d0%b9-%d0%ba%d0%b0%d0%ba/"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estalsch1.edumsko.ru/"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estalsch17.edumsko.ru/" TargetMode="External"/><Relationship Id="rId4" Type="http://schemas.openxmlformats.org/officeDocument/2006/relationships/hyperlink" Target="https://estalsch15.edumsko.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0" y="383059"/>
            <a:ext cx="9144000" cy="6091881"/>
          </a:xfrm>
          <a:prstGeom prst="rect">
            <a:avLst/>
          </a:prstGeom>
        </p:spPr>
      </p:pic>
      <p:sp>
        <p:nvSpPr>
          <p:cNvPr id="15" name="TextBox 14"/>
          <p:cNvSpPr txBox="1"/>
          <p:nvPr/>
        </p:nvSpPr>
        <p:spPr>
          <a:xfrm>
            <a:off x="4495799" y="6263788"/>
            <a:ext cx="1123064" cy="400110"/>
          </a:xfrm>
          <a:prstGeom prst="rect">
            <a:avLst/>
          </a:prstGeom>
          <a:noFill/>
        </p:spPr>
        <p:txBody>
          <a:bodyPr wrap="none" rtlCol="0">
            <a:spAutoFit/>
          </a:bodyPr>
          <a:lstStyle/>
          <a:p>
            <a:r>
              <a:rPr lang="ru-RU" sz="2000" b="1" dirty="0" smtClean="0">
                <a:latin typeface="Times New Roman" panose="02020603050405020304" pitchFamily="18" charset="0"/>
                <a:cs typeface="Times New Roman" panose="02020603050405020304" pitchFamily="18" charset="0"/>
              </a:rPr>
              <a:t>2023 </a:t>
            </a:r>
            <a:r>
              <a:rPr lang="ru-RU" sz="2000" b="1" dirty="0">
                <a:latin typeface="Times New Roman" panose="02020603050405020304" pitchFamily="18" charset="0"/>
                <a:cs typeface="Times New Roman" panose="02020603050405020304" pitchFamily="18" charset="0"/>
              </a:rPr>
              <a:t>год</a:t>
            </a:r>
          </a:p>
        </p:txBody>
      </p:sp>
      <p:sp>
        <p:nvSpPr>
          <p:cNvPr id="18" name="Прямоугольник 17"/>
          <p:cNvSpPr/>
          <p:nvPr/>
        </p:nvSpPr>
        <p:spPr>
          <a:xfrm>
            <a:off x="395537" y="2130452"/>
            <a:ext cx="8240933" cy="3847207"/>
          </a:xfrm>
          <a:prstGeom prst="rect">
            <a:avLst/>
          </a:prstGeom>
        </p:spPr>
        <p:txBody>
          <a:bodyPr wrap="square">
            <a:spAutoFit/>
          </a:bodyPr>
          <a:lstStyle/>
          <a:p>
            <a:pPr algn="ctr"/>
            <a:r>
              <a:rPr lang="ru-RU" sz="2800"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ТЕМАТИЧЕСКОЕ НАПРАВЛЕНИЕ </a:t>
            </a:r>
          </a:p>
          <a:p>
            <a:pPr algn="ctr"/>
            <a:r>
              <a:rPr lang="ru-RU" sz="2800"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ИТОГОВОГО  СОЧИНЕНИЯ ПО                  ЛИТЕРАТУРЕ</a:t>
            </a:r>
          </a:p>
          <a:p>
            <a:pPr algn="ctr"/>
            <a:r>
              <a:rPr lang="ru-RU" sz="44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a:solidFill>
                  <a:schemeClr val="accent1"/>
                </a:solidFill>
              </a:rPr>
              <a:t>Природа и культура </a:t>
            </a:r>
            <a:endParaRPr lang="ru-RU" sz="4400" b="1" dirty="0" smtClean="0">
              <a:solidFill>
                <a:schemeClr val="accent1"/>
              </a:solidFill>
            </a:endParaRPr>
          </a:p>
          <a:p>
            <a:pPr algn="ctr"/>
            <a:r>
              <a:rPr lang="ru-RU" sz="4400" b="1" dirty="0" smtClean="0">
                <a:solidFill>
                  <a:schemeClr val="accent1"/>
                </a:solidFill>
              </a:rPr>
              <a:t>в </a:t>
            </a:r>
            <a:r>
              <a:rPr lang="ru-RU" sz="4400" b="1" dirty="0">
                <a:solidFill>
                  <a:schemeClr val="accent1"/>
                </a:solidFill>
              </a:rPr>
              <a:t>жизни человека</a:t>
            </a:r>
            <a:r>
              <a:rPr lang="ru-RU" sz="44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4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36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3600" dirty="0">
              <a:solidFill>
                <a:schemeClr val="accent1"/>
              </a:solidFill>
            </a:endParaRPr>
          </a:p>
          <a:p>
            <a:pPr algn="ctr"/>
            <a:endParaRPr lang="ru-RU" sz="3600" dirty="0">
              <a:solidFill>
                <a:schemeClr val="accent1"/>
              </a:solidFill>
            </a:endParaRPr>
          </a:p>
        </p:txBody>
      </p:sp>
      <p:pic>
        <p:nvPicPr>
          <p:cNvPr id="19" name="Picture 4" descr="Картинки по запросу декоративные линии клипарт"/>
          <p:cNvPicPr>
            <a:picLocks noChangeAspect="1" noChangeArrowheads="1"/>
          </p:cNvPicPr>
          <p:nvPr/>
        </p:nvPicPr>
        <p:blipFill>
          <a:blip r:embed="rId4" cstate="print">
            <a:lum bright="70000" contrast="-70000"/>
          </a:blip>
          <a:srcRect/>
          <a:stretch>
            <a:fillRect/>
          </a:stretch>
        </p:blipFill>
        <p:spPr bwMode="auto">
          <a:xfrm>
            <a:off x="787599" y="4758916"/>
            <a:ext cx="7848871" cy="1239295"/>
          </a:xfrm>
          <a:prstGeom prst="rect">
            <a:avLst/>
          </a:prstGeom>
          <a:noFill/>
        </p:spPr>
      </p:pic>
      <p:sp>
        <p:nvSpPr>
          <p:cNvPr id="20" name="Прямоугольник 19"/>
          <p:cNvSpPr/>
          <p:nvPr/>
        </p:nvSpPr>
        <p:spPr>
          <a:xfrm>
            <a:off x="5364089" y="5229200"/>
            <a:ext cx="3779912" cy="1600438"/>
          </a:xfrm>
          <a:prstGeom prst="rect">
            <a:avLst/>
          </a:prstGeom>
        </p:spPr>
        <p:txBody>
          <a:bodyPr wrap="square">
            <a:spAutoFit/>
          </a:bodyPr>
          <a:lstStyle/>
          <a:p>
            <a:pPr algn="ctr"/>
            <a:endParaRPr lang="ru-RU" sz="1600" b="1" dirty="0">
              <a:latin typeface="Times New Roman" pitchFamily="18" charset="0"/>
              <a:cs typeface="Times New Roman" pitchFamily="18" charset="0"/>
            </a:endParaRPr>
          </a:p>
          <a:p>
            <a:pPr algn="ctr"/>
            <a:r>
              <a:rPr lang="ru-RU" b="1" dirty="0" err="1">
                <a:latin typeface="Times New Roman" pitchFamily="18" charset="0"/>
                <a:cs typeface="Times New Roman" pitchFamily="18" charset="0"/>
              </a:rPr>
              <a:t>Мелкумян</a:t>
            </a:r>
            <a:r>
              <a:rPr lang="ru-RU" b="1" dirty="0">
                <a:latin typeface="Times New Roman" pitchFamily="18" charset="0"/>
                <a:cs typeface="Times New Roman" pitchFamily="18" charset="0"/>
              </a:rPr>
              <a:t> Жанна Григорьевна, </a:t>
            </a:r>
          </a:p>
          <a:p>
            <a:pPr algn="ctr"/>
            <a:r>
              <a:rPr lang="ru-RU" sz="1600" dirty="0">
                <a:latin typeface="Times New Roman" pitchFamily="18" charset="0"/>
                <a:cs typeface="Times New Roman" pitchFamily="18" charset="0"/>
              </a:rPr>
              <a:t>учитель русского языка и литературы высшей категории,</a:t>
            </a:r>
          </a:p>
          <a:p>
            <a:pPr algn="ctr"/>
            <a:r>
              <a:rPr lang="ru-RU" sz="1600" dirty="0">
                <a:latin typeface="Times New Roman" pitchFamily="18" charset="0"/>
                <a:cs typeface="Times New Roman" pitchFamily="18" charset="0"/>
              </a:rPr>
              <a:t>МОУ «Гимназия № 17»</a:t>
            </a:r>
          </a:p>
          <a:p>
            <a:pPr algn="ctr"/>
            <a:r>
              <a:rPr lang="ru-RU" sz="1600" dirty="0" err="1">
                <a:latin typeface="Times New Roman" pitchFamily="18" charset="0"/>
                <a:cs typeface="Times New Roman" pitchFamily="18" charset="0"/>
              </a:rPr>
              <a:t>г.о</a:t>
            </a:r>
            <a:r>
              <a:rPr lang="ru-RU" sz="1600" dirty="0">
                <a:latin typeface="Times New Roman" pitchFamily="18" charset="0"/>
                <a:cs typeface="Times New Roman" pitchFamily="18" charset="0"/>
              </a:rPr>
              <a:t>. Электросталь </a:t>
            </a:r>
          </a:p>
        </p:txBody>
      </p:sp>
      <p:sp>
        <p:nvSpPr>
          <p:cNvPr id="2" name="Прямоугольник 1">
            <a:extLst>
              <a:ext uri="{FF2B5EF4-FFF2-40B4-BE49-F238E27FC236}">
                <a16:creationId xmlns="" xmlns:a16="http://schemas.microsoft.com/office/drawing/2014/main" id="{73C82A87-C70C-432C-9900-3594AC9046B2}"/>
              </a:ext>
            </a:extLst>
          </p:cNvPr>
          <p:cNvSpPr/>
          <p:nvPr/>
        </p:nvSpPr>
        <p:spPr>
          <a:xfrm>
            <a:off x="467545" y="42267"/>
            <a:ext cx="8280920" cy="1692771"/>
          </a:xfrm>
          <a:prstGeom prst="rect">
            <a:avLst/>
          </a:prstGeom>
        </p:spPr>
        <p:txBody>
          <a:bodyPr wrap="square">
            <a:spAutoFit/>
          </a:bodyPr>
          <a:lstStyle/>
          <a:p>
            <a:pPr algn="ctr"/>
            <a:r>
              <a:rPr lang="ru-RU" sz="3200" b="1" u="sng" dirty="0">
                <a:solidFill>
                  <a:schemeClr val="accent1">
                    <a:lumMod val="20000"/>
                    <a:lumOff val="80000"/>
                  </a:schemeClr>
                </a:solidFill>
              </a:rPr>
              <a:t>Семинар-практикум </a:t>
            </a:r>
          </a:p>
          <a:p>
            <a:pPr algn="just"/>
            <a:r>
              <a:rPr lang="ru-RU" sz="2400" b="1" u="sng" dirty="0">
                <a:solidFill>
                  <a:schemeClr val="accent1">
                    <a:lumMod val="20000"/>
                    <a:lumOff val="80000"/>
                  </a:schemeClr>
                </a:solidFill>
              </a:rPr>
              <a:t>«Развитие навыков письменной речи школьников в условиях современной образовательной среды: подготовка к итоговому (декабрьскому) сочинению»</a:t>
            </a:r>
          </a:p>
        </p:txBody>
      </p:sp>
    </p:spTree>
    <p:extLst>
      <p:ext uri="{BB962C8B-B14F-4D97-AF65-F5344CB8AC3E}">
        <p14:creationId xmlns="" xmlns:p14="http://schemas.microsoft.com/office/powerpoint/2010/main" val="2970332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smtClean="0"/>
              <a:t>Вывод</a:t>
            </a:r>
            <a:endParaRPr lang="ru-RU" dirty="0"/>
          </a:p>
        </p:txBody>
      </p:sp>
      <p:sp>
        <p:nvSpPr>
          <p:cNvPr id="6" name="Объект 5"/>
          <p:cNvSpPr>
            <a:spLocks noGrp="1"/>
          </p:cNvSpPr>
          <p:nvPr>
            <p:ph idx="1"/>
          </p:nvPr>
        </p:nvSpPr>
        <p:spPr>
          <a:xfrm>
            <a:off x="827584" y="1600200"/>
            <a:ext cx="7859216" cy="4781128"/>
          </a:xfrm>
        </p:spPr>
        <p:txBody>
          <a:bodyPr>
            <a:normAutofit/>
          </a:bodyPr>
          <a:lstStyle/>
          <a:p>
            <a:r>
              <a:rPr lang="ru-RU" dirty="0" smtClean="0"/>
              <a:t>Взаимоотношения </a:t>
            </a:r>
            <a:r>
              <a:rPr lang="ru-RU" dirty="0"/>
              <a:t>человека и природы </a:t>
            </a:r>
            <a:r>
              <a:rPr lang="ru-RU" dirty="0" smtClean="0"/>
              <a:t>обострились: или </a:t>
            </a:r>
            <a:r>
              <a:rPr lang="ru-RU" dirty="0"/>
              <a:t>человек научится жить как часть природы, по её законам, или погубит планету и погибнет сам.</a:t>
            </a:r>
          </a:p>
          <a:p>
            <a:r>
              <a:rPr lang="ru-RU" dirty="0"/>
              <a:t>Воздействие людей на окружающую среду имеет, преимущественно, разрушительный характер. Везде в природе, где появляется человек, в результате его жизнедеятельности возникают негативные последствия.</a:t>
            </a:r>
          </a:p>
          <a:p>
            <a:endParaRPr lang="ru-RU" dirty="0"/>
          </a:p>
        </p:txBody>
      </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b="1" dirty="0">
                <a:latin typeface="Times New Roman"/>
                <a:ea typeface="Calibri"/>
                <a:cs typeface="Times New Roman"/>
              </a:rPr>
              <a:t>Аспект  1</a:t>
            </a:r>
            <a:r>
              <a:rPr lang="ru-RU" b="1" dirty="0" smtClean="0">
                <a:latin typeface="Times New Roman"/>
                <a:ea typeface="Calibri"/>
                <a:cs typeface="Times New Roman"/>
              </a:rPr>
              <a:t>.</a:t>
            </a:r>
            <a:endParaRPr lang="ru-RU" dirty="0"/>
          </a:p>
        </p:txBody>
      </p:sp>
      <p:sp>
        <p:nvSpPr>
          <p:cNvPr id="6" name="Объект 5"/>
          <p:cNvSpPr>
            <a:spLocks noGrp="1"/>
          </p:cNvSpPr>
          <p:nvPr>
            <p:ph idx="1"/>
          </p:nvPr>
        </p:nvSpPr>
        <p:spPr>
          <a:xfrm>
            <a:off x="971600" y="1600200"/>
            <a:ext cx="7715200" cy="4925144"/>
          </a:xfrm>
        </p:spPr>
        <p:txBody>
          <a:bodyPr>
            <a:normAutofit lnSpcReduction="10000"/>
          </a:bodyPr>
          <a:lstStyle/>
          <a:p>
            <a:pPr marL="0" indent="0" algn="ctr">
              <a:buNone/>
            </a:pPr>
            <a:r>
              <a:rPr lang="ru-RU" b="1" dirty="0"/>
              <a:t>Взаимодействие мира природы и мира человека.</a:t>
            </a:r>
          </a:p>
          <a:p>
            <a:pPr marL="0" indent="0">
              <a:buNone/>
            </a:pPr>
            <a:r>
              <a:rPr lang="ru-RU" dirty="0"/>
              <a:t>Человек и природа-единое целое. Все мы порождение природы, её часть.</a:t>
            </a:r>
          </a:p>
          <a:p>
            <a:pPr marL="0" indent="0">
              <a:buNone/>
            </a:pPr>
            <a:r>
              <a:rPr lang="ru-RU" dirty="0"/>
              <a:t>Я иду по земле, раздвигая прозрачный воздух,</a:t>
            </a:r>
          </a:p>
          <a:p>
            <a:pPr marL="0" indent="0">
              <a:buNone/>
            </a:pPr>
            <a:r>
              <a:rPr lang="ru-RU" dirty="0"/>
              <a:t>Я такой же, как дерево, как облако, как вода…</a:t>
            </a:r>
          </a:p>
          <a:p>
            <a:pPr marL="0" indent="0">
              <a:buNone/>
            </a:pPr>
            <a:r>
              <a:rPr lang="ru-RU" b="1" dirty="0"/>
              <a:t>В.Солоухин «От меня убегают звери</a:t>
            </a:r>
            <a:r>
              <a:rPr lang="ru-RU" b="1" dirty="0" smtClean="0"/>
              <a:t>»</a:t>
            </a:r>
          </a:p>
          <a:p>
            <a:pPr marL="0" indent="0">
              <a:buNone/>
            </a:pPr>
            <a:endParaRPr lang="ru-RU" b="1" dirty="0"/>
          </a:p>
          <a:p>
            <a:pPr marL="0" indent="0">
              <a:buNone/>
            </a:pPr>
            <a:r>
              <a:rPr lang="ru-RU" i="1" dirty="0"/>
              <a:t>Писатель верил, что в единении с природой спасение народа. Человек –часть природы, а не её покоритель.</a:t>
            </a:r>
          </a:p>
          <a:p>
            <a:endParaRPr lang="ru-RU" dirty="0"/>
          </a:p>
        </p:txBody>
      </p:sp>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Темы  1)Может ли природа  изменить душу человека?</a:t>
            </a:r>
          </a:p>
        </p:txBody>
      </p:sp>
      <p:sp>
        <p:nvSpPr>
          <p:cNvPr id="6" name="Объект 5"/>
          <p:cNvSpPr>
            <a:spLocks noGrp="1"/>
          </p:cNvSpPr>
          <p:nvPr>
            <p:ph idx="1"/>
          </p:nvPr>
        </p:nvSpPr>
        <p:spPr/>
        <p:txBody>
          <a:bodyPr>
            <a:normAutofit fontScale="92500" lnSpcReduction="20000"/>
          </a:bodyPr>
          <a:lstStyle/>
          <a:p>
            <a:pPr>
              <a:buNone/>
            </a:pPr>
            <a:r>
              <a:rPr lang="ru-RU" b="1" dirty="0" smtClean="0"/>
              <a:t>	Исходные </a:t>
            </a:r>
            <a:r>
              <a:rPr lang="ru-RU" b="1" dirty="0"/>
              <a:t>тезисы. </a:t>
            </a:r>
            <a:endParaRPr lang="ru-RU" b="1" dirty="0" smtClean="0"/>
          </a:p>
          <a:p>
            <a:r>
              <a:rPr lang="ru-RU" dirty="0" smtClean="0"/>
              <a:t>Природа </a:t>
            </a:r>
            <a:r>
              <a:rPr lang="ru-RU" dirty="0"/>
              <a:t>нередко оказывает сильнейшее воздействие на эмоциональное состояние </a:t>
            </a:r>
            <a:r>
              <a:rPr lang="ru-RU" dirty="0" smtClean="0"/>
              <a:t>человека. Если </a:t>
            </a:r>
            <a:r>
              <a:rPr lang="ru-RU" dirty="0"/>
              <a:t>человека мучает тоска, если он печалится, то именно природа помогает отвлечься от грустных мыслей ,дарит ему радость, служит источником вдохновения, побуждает порывы к творчеству. </a:t>
            </a:r>
          </a:p>
          <a:p>
            <a:r>
              <a:rPr lang="ru-RU" dirty="0"/>
              <a:t>Почти в каждом литературном произведении встречается описание природы. Через пейзажные зарисовки писатель может передать душевное состояние героя. Через описание природы раскрывается внутренний мир человека, его ощущения и мировоззрение.</a:t>
            </a:r>
          </a:p>
          <a:p>
            <a:endParaRPr lang="ru-RU" dirty="0"/>
          </a:p>
        </p:txBody>
      </p:sp>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smtClean="0"/>
              <a:t>Роман-эпопея </a:t>
            </a:r>
            <a:r>
              <a:rPr lang="ru-RU" dirty="0"/>
              <a:t>Л. Н. </a:t>
            </a:r>
            <a:r>
              <a:rPr lang="ru-RU" dirty="0" smtClean="0"/>
              <a:t>Толстого</a:t>
            </a:r>
            <a:br>
              <a:rPr lang="ru-RU" dirty="0" smtClean="0"/>
            </a:br>
            <a:r>
              <a:rPr lang="ru-RU" dirty="0" smtClean="0"/>
              <a:t> </a:t>
            </a:r>
            <a:r>
              <a:rPr lang="ru-RU" dirty="0"/>
              <a:t>"Война и мир</a:t>
            </a:r>
            <a:r>
              <a:rPr lang="ru-RU" dirty="0" smtClean="0"/>
              <a:t>"</a:t>
            </a:r>
            <a:endParaRPr lang="ru-RU" dirty="0"/>
          </a:p>
        </p:txBody>
      </p:sp>
      <p:sp>
        <p:nvSpPr>
          <p:cNvPr id="6" name="Объект 5"/>
          <p:cNvSpPr>
            <a:spLocks noGrp="1"/>
          </p:cNvSpPr>
          <p:nvPr>
            <p:ph idx="1"/>
          </p:nvPr>
        </p:nvSpPr>
        <p:spPr>
          <a:xfrm>
            <a:off x="457200" y="1600200"/>
            <a:ext cx="8229600" cy="4900634"/>
          </a:xfrm>
        </p:spPr>
        <p:txBody>
          <a:bodyPr>
            <a:normAutofit fontScale="62500" lnSpcReduction="20000"/>
          </a:bodyPr>
          <a:lstStyle/>
          <a:p>
            <a:pPr>
              <a:buNone/>
            </a:pPr>
            <a:r>
              <a:rPr lang="ru-RU" dirty="0" smtClean="0"/>
              <a:t>		</a:t>
            </a:r>
            <a:r>
              <a:rPr lang="ru-RU" sz="3400" dirty="0" smtClean="0"/>
              <a:t>Андрей </a:t>
            </a:r>
            <a:r>
              <a:rPr lang="ru-RU" sz="3400" dirty="0"/>
              <a:t>Болконский, герой романа Л. Н. Толстого «Война и мир», ощутил влияние природы несколько раз. Во-первых, глядя на бесконечное небо во время ранения под Аустерлицем, герой понял всю ошибочность и суету своих прошлых желаний. Слава, положение – все это меркнет перед этим небом. Во-вторых, на сознание Болконского повлиял дуб. Образ старого дуба в произведении  сопоставим с внутренним состоянием князя Андрея. При первом упоминании дерева мы видим его безжизненным, нагоняющим тоску и уныние. И Андрей Болконский тоже  находится в состоянии апатии, безразличия к происходящему и душевного увядания. Однако через некоторое время дерево, казавшееся умирающим и навсегда засохшим, вдруг оживает и зеленеет. Увидев преображенный дуб, герой испытал подъем сил и осознал, что жизнь для него не закончена, впереди еще множество счастливых моментов Так герой преодолел духовный кризис и обрел новый смысл. </a:t>
            </a:r>
            <a:endParaRPr lang="ru-RU" dirty="0" smtClean="0"/>
          </a:p>
          <a:p>
            <a:pPr>
              <a:buNone/>
            </a:pPr>
            <a:endParaRPr lang="ru-RU" dirty="0"/>
          </a:p>
          <a:p>
            <a:pPr>
              <a:buNone/>
            </a:pPr>
            <a:r>
              <a:rPr lang="ru-RU" sz="3800" b="1" dirty="0" smtClean="0"/>
              <a:t>	Вывод</a:t>
            </a:r>
            <a:r>
              <a:rPr lang="ru-RU" sz="3800" b="1" dirty="0"/>
              <a:t>:</a:t>
            </a:r>
            <a:r>
              <a:rPr lang="ru-RU" sz="3800" dirty="0"/>
              <a:t> Природа воодушевляет, вдохновляет человека, заставляет переосмысливать свою жизнь</a:t>
            </a:r>
          </a:p>
          <a:p>
            <a:pPr>
              <a:buNone/>
            </a:pPr>
            <a:endParaRPr lang="ru-RU" dirty="0"/>
          </a:p>
        </p:txBody>
      </p:sp>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sz="4000" dirty="0"/>
              <a:t>Рассказ В. Астафьева «</a:t>
            </a:r>
            <a:r>
              <a:rPr lang="ru-RU" sz="4000" dirty="0" smtClean="0"/>
              <a:t>Царь-рыба</a:t>
            </a:r>
            <a:r>
              <a:rPr lang="ru-RU" sz="4000" dirty="0"/>
              <a:t>»</a:t>
            </a:r>
          </a:p>
        </p:txBody>
      </p:sp>
      <p:sp>
        <p:nvSpPr>
          <p:cNvPr id="6" name="Объект 5"/>
          <p:cNvSpPr>
            <a:spLocks noGrp="1"/>
          </p:cNvSpPr>
          <p:nvPr>
            <p:ph idx="1"/>
          </p:nvPr>
        </p:nvSpPr>
        <p:spPr>
          <a:xfrm>
            <a:off x="457200" y="1600200"/>
            <a:ext cx="8229600" cy="4900634"/>
          </a:xfrm>
        </p:spPr>
        <p:txBody>
          <a:bodyPr>
            <a:normAutofit fontScale="40000" lnSpcReduction="20000"/>
          </a:bodyPr>
          <a:lstStyle/>
          <a:p>
            <a:pPr>
              <a:buNone/>
            </a:pPr>
            <a:r>
              <a:rPr lang="ru-RU" dirty="0" smtClean="0"/>
              <a:t>	</a:t>
            </a:r>
            <a:r>
              <a:rPr lang="ru-RU" sz="3800" dirty="0" smtClean="0"/>
              <a:t>	</a:t>
            </a:r>
            <a:r>
              <a:rPr lang="ru-RU" sz="5100" dirty="0" smtClean="0"/>
              <a:t>Главный </a:t>
            </a:r>
            <a:r>
              <a:rPr lang="ru-RU" sz="5100" dirty="0"/>
              <a:t>герой произведения, Игнатьич, рыбак. Браконьерство стало целью его жизни. Ради рыбы «забылся в человеке человек! Жадность его обуяла». В центре рассказа – описание противоборства человека и царь-рыбы. Когда-то дед предупреждал </a:t>
            </a:r>
            <a:r>
              <a:rPr lang="ru-RU" sz="5100" dirty="0" err="1"/>
              <a:t>Игнатьича</a:t>
            </a:r>
            <a:r>
              <a:rPr lang="ru-RU" sz="5100" dirty="0"/>
              <a:t>, своего внука, что, если попадётся ему когда-нибудь царь-рыба, нужно отпустить её с миром. Не внял внук дедовскому совету, захотелось ему показать, что он сильнее царя реки. В результате человек и огромный осетр запутались в самоловах, в их тела впиваются острые крючки.</a:t>
            </a:r>
          </a:p>
          <a:p>
            <a:pPr>
              <a:buNone/>
            </a:pPr>
            <a:r>
              <a:rPr lang="ru-RU" sz="5100" dirty="0" smtClean="0"/>
              <a:t>		Много </a:t>
            </a:r>
            <a:r>
              <a:rPr lang="ru-RU" sz="5100" dirty="0"/>
              <a:t>времени провёл Игнатьич в холодной воде, бок о бок с царь-рыбой. Перед лицом смерти задумался о своей жизни, о своих грехах. Писатель оставляет своего героя в живых. Царь-рыба, набравшись сил, срывается с крючков и уходит в воду. Измученная, израненная, но свободная. А человек прощается с нею: «Иди, рыба, иди! … Я про тебя никому не скажу!» Природа заставила человека измениться, подумать о смысле своей жизни, об </a:t>
            </a:r>
            <a:r>
              <a:rPr lang="ru-RU" sz="5100" dirty="0" smtClean="0"/>
              <a:t>отношении к </a:t>
            </a:r>
            <a:r>
              <a:rPr lang="ru-RU" sz="5100" dirty="0"/>
              <a:t>окружающему миру</a:t>
            </a:r>
            <a:r>
              <a:rPr lang="ru-RU" sz="5100" dirty="0" smtClean="0"/>
              <a:t>.</a:t>
            </a:r>
          </a:p>
          <a:p>
            <a:pPr>
              <a:buNone/>
            </a:pPr>
            <a:endParaRPr lang="ru-RU" sz="5100" dirty="0"/>
          </a:p>
          <a:p>
            <a:pPr>
              <a:buNone/>
            </a:pPr>
            <a:r>
              <a:rPr lang="ru-RU" sz="5100" b="1" dirty="0" smtClean="0"/>
              <a:t>	Вывод</a:t>
            </a:r>
            <a:r>
              <a:rPr lang="ru-RU" sz="5100" dirty="0"/>
              <a:t>: природа способна возрождать лучшие качества человека: любовь, доброту, щедрость. </a:t>
            </a:r>
          </a:p>
          <a:p>
            <a:pPr>
              <a:buNone/>
            </a:pPr>
            <a:endParaRPr lang="ru-RU" dirty="0"/>
          </a:p>
        </p:txBody>
      </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Повесть А. И. Куприна "Олеся"</a:t>
            </a:r>
          </a:p>
        </p:txBody>
      </p:sp>
      <p:sp>
        <p:nvSpPr>
          <p:cNvPr id="6" name="Объект 5"/>
          <p:cNvSpPr>
            <a:spLocks noGrp="1"/>
          </p:cNvSpPr>
          <p:nvPr>
            <p:ph idx="1"/>
          </p:nvPr>
        </p:nvSpPr>
        <p:spPr/>
        <p:txBody>
          <a:bodyPr>
            <a:normAutofit fontScale="77500" lnSpcReduction="20000"/>
          </a:bodyPr>
          <a:lstStyle/>
          <a:p>
            <a:pPr>
              <a:buNone/>
            </a:pPr>
            <a:r>
              <a:rPr lang="ru-RU" dirty="0" smtClean="0"/>
              <a:t>		В </a:t>
            </a:r>
            <a:r>
              <a:rPr lang="ru-RU" dirty="0"/>
              <a:t>повести А. И. Куприна "Олеся" природа, среди которой росла главная героиня, сделала ее доброй, независимой девушкой, не знающей зависти и зла. Олеся неразрывна с природой. Она наслаждается ее красотами, она радуется каждой капельке росы, каждому лучику солнца. Она помогает лесным животным и заботится о них. Для героини природа – живое существо. Единение с окружающей средой помогло героине стать терпимой и отзывчивой, ведь обитатели леса нуждались в защите и понимании, как и сама Олеся. </a:t>
            </a:r>
          </a:p>
          <a:p>
            <a:pPr>
              <a:buNone/>
            </a:pPr>
            <a:endParaRPr lang="ru-RU" dirty="0" smtClean="0"/>
          </a:p>
          <a:p>
            <a:pPr>
              <a:buNone/>
            </a:pPr>
            <a:endParaRPr lang="ru-RU" dirty="0"/>
          </a:p>
          <a:p>
            <a:pPr>
              <a:buNone/>
            </a:pPr>
            <a:r>
              <a:rPr lang="ru-RU" sz="3600" dirty="0" smtClean="0"/>
              <a:t>	</a:t>
            </a:r>
            <a:r>
              <a:rPr lang="ru-RU" sz="3600" b="1" dirty="0" smtClean="0"/>
              <a:t>Вывод</a:t>
            </a:r>
            <a:r>
              <a:rPr lang="ru-RU" sz="3600" b="1" dirty="0"/>
              <a:t>:</a:t>
            </a:r>
            <a:r>
              <a:rPr lang="ru-RU" sz="3600" dirty="0"/>
              <a:t> человечество может научиться жить в согласии с природой.</a:t>
            </a:r>
          </a:p>
          <a:p>
            <a:endParaRPr lang="ru-RU" dirty="0"/>
          </a:p>
        </p:txBody>
      </p:sp>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Драма Александра Николаевича Островского «Гроза». </a:t>
            </a:r>
          </a:p>
        </p:txBody>
      </p:sp>
      <p:sp>
        <p:nvSpPr>
          <p:cNvPr id="6" name="Объект 5"/>
          <p:cNvSpPr>
            <a:spLocks noGrp="1"/>
          </p:cNvSpPr>
          <p:nvPr>
            <p:ph idx="1"/>
          </p:nvPr>
        </p:nvSpPr>
        <p:spPr>
          <a:xfrm>
            <a:off x="457200" y="1600200"/>
            <a:ext cx="8229600" cy="4900634"/>
          </a:xfrm>
        </p:spPr>
        <p:txBody>
          <a:bodyPr>
            <a:normAutofit fontScale="77500" lnSpcReduction="20000"/>
          </a:bodyPr>
          <a:lstStyle/>
          <a:p>
            <a:pPr>
              <a:buNone/>
            </a:pPr>
            <a:r>
              <a:rPr lang="ru-RU" dirty="0" smtClean="0"/>
              <a:t>		Само </a:t>
            </a:r>
            <a:r>
              <a:rPr lang="ru-RU" dirty="0"/>
              <a:t>название произведения подчеркивает взаимосвязь между человеком и природой. Гроза - это природное явление, которое является фоном, на котором происходит основное действие. Гроза также является средством передачи эмоций и переживаний Катерины, которая чувствует свою вину перед мужем Тихоном. Гроза - это символ трагичной судьбы главной героини, которая заканчивает свою жизнь самоубийством. Не только гроза имеет ценность в данной драме, но и вся природа в целом. Катерина ценит природу, любит ее и вспоминает детство при помощи описания природных явлений. В отличие от этой героини, семьи Кабанихи и Дикого не способны замечать красоту природы. Эти герои противопоставлены чистой и нежной душе Катерины.  </a:t>
            </a:r>
            <a:endParaRPr lang="ru-RU" dirty="0" smtClean="0"/>
          </a:p>
          <a:p>
            <a:pPr>
              <a:buNone/>
            </a:pPr>
            <a:endParaRPr lang="ru-RU" dirty="0"/>
          </a:p>
          <a:p>
            <a:pPr>
              <a:buNone/>
            </a:pPr>
            <a:r>
              <a:rPr lang="ru-RU" dirty="0" smtClean="0"/>
              <a:t>	</a:t>
            </a:r>
            <a:r>
              <a:rPr lang="ru-RU" b="1" dirty="0" smtClean="0"/>
              <a:t>Вывод</a:t>
            </a:r>
            <a:r>
              <a:rPr lang="ru-RU" b="1" dirty="0"/>
              <a:t>: </a:t>
            </a:r>
            <a:r>
              <a:rPr lang="ru-RU" dirty="0"/>
              <a:t>Названием своего произведения Островский словно </a:t>
            </a:r>
            <a:r>
              <a:rPr lang="ru-RU" dirty="0" smtClean="0"/>
              <a:t>подчёркивает</a:t>
            </a:r>
            <a:r>
              <a:rPr lang="ru-RU" dirty="0"/>
              <a:t>, ч</a:t>
            </a:r>
            <a:r>
              <a:rPr lang="ru-RU" dirty="0" smtClean="0"/>
              <a:t>то </a:t>
            </a:r>
            <a:r>
              <a:rPr lang="ru-RU" dirty="0"/>
              <a:t>природа имеет сильнейшее влияние на </a:t>
            </a:r>
            <a:r>
              <a:rPr lang="ru-RU" dirty="0" smtClean="0"/>
              <a:t>ч</a:t>
            </a:r>
            <a:r>
              <a:rPr lang="ru-RU" dirty="0" smtClean="0"/>
              <a:t>еловеческую </a:t>
            </a:r>
            <a:r>
              <a:rPr lang="ru-RU" dirty="0"/>
              <a:t>жизнь.</a:t>
            </a:r>
          </a:p>
          <a:p>
            <a:endParaRPr lang="ru-RU" dirty="0"/>
          </a:p>
        </p:txBody>
      </p:sp>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А.С</a:t>
            </a:r>
            <a:r>
              <a:rPr lang="ru-RU" dirty="0" smtClean="0"/>
              <a:t>. Пушкин </a:t>
            </a:r>
            <a:r>
              <a:rPr lang="ru-RU" dirty="0"/>
              <a:t>«Евгений Онегин»</a:t>
            </a:r>
          </a:p>
        </p:txBody>
      </p:sp>
      <p:sp>
        <p:nvSpPr>
          <p:cNvPr id="6" name="Объект 5"/>
          <p:cNvSpPr>
            <a:spLocks noGrp="1"/>
          </p:cNvSpPr>
          <p:nvPr>
            <p:ph idx="1"/>
          </p:nvPr>
        </p:nvSpPr>
        <p:spPr>
          <a:xfrm>
            <a:off x="642910" y="1600200"/>
            <a:ext cx="8043890" cy="4525963"/>
          </a:xfrm>
        </p:spPr>
        <p:txBody>
          <a:bodyPr>
            <a:normAutofit fontScale="70000" lnSpcReduction="20000"/>
          </a:bodyPr>
          <a:lstStyle/>
          <a:p>
            <a:pPr>
              <a:buNone/>
            </a:pPr>
            <a:r>
              <a:rPr lang="ru-RU" dirty="0" smtClean="0"/>
              <a:t>		Природа </a:t>
            </a:r>
            <a:r>
              <a:rPr lang="ru-RU" dirty="0"/>
              <a:t>- это не только фон, на котором развиваются действия, но и то, с помощью чего характеризуется внутренний мир персонажей. Так, Александр Сергеевич Пушкин наделяет свою героиню Татьяну Ларину способностью восхищаться природой и любить её. Она чувствует свою близость к природе. А.С. Пушкин пишет, что Татьяна любила русскую зиму, потому что была русской душой. Через различные описания природных явлений А.С. Пушкин смог передать истинный характер Татьяны Лариной.</a:t>
            </a:r>
          </a:p>
          <a:p>
            <a:pPr>
              <a:buNone/>
            </a:pPr>
            <a:r>
              <a:rPr lang="ru-RU" dirty="0" smtClean="0"/>
              <a:t>		</a:t>
            </a:r>
            <a:r>
              <a:rPr lang="ru-RU" b="1" dirty="0" smtClean="0"/>
              <a:t>Вывод</a:t>
            </a:r>
            <a:r>
              <a:rPr lang="ru-RU" b="1" dirty="0"/>
              <a:t>:</a:t>
            </a:r>
            <a:r>
              <a:rPr lang="ru-RU" dirty="0"/>
              <a:t>  Образ природы неотделим от образа Татьяны, так как для Пушкина природа есть наивысшая гармония души человеческой, и в романе эта гармония души присуща лишь Татьяне:</a:t>
            </a:r>
          </a:p>
          <a:p>
            <a:endParaRPr lang="ru-RU" dirty="0"/>
          </a:p>
          <a:p>
            <a:pPr>
              <a:buNone/>
            </a:pPr>
            <a:r>
              <a:rPr lang="ru-RU" i="1" dirty="0"/>
              <a:t>Татьяна (русская душою,</a:t>
            </a:r>
          </a:p>
          <a:p>
            <a:pPr>
              <a:buNone/>
            </a:pPr>
            <a:r>
              <a:rPr lang="ru-RU" i="1" dirty="0"/>
              <a:t>Сама не зная почему)</a:t>
            </a:r>
          </a:p>
          <a:p>
            <a:pPr>
              <a:buNone/>
            </a:pPr>
            <a:r>
              <a:rPr lang="ru-RU" i="1" dirty="0"/>
              <a:t>С ее холодною красою</a:t>
            </a:r>
          </a:p>
          <a:p>
            <a:pPr>
              <a:buNone/>
            </a:pPr>
            <a:r>
              <a:rPr lang="ru-RU" i="1" dirty="0"/>
              <a:t>Любила русскую зиму.</a:t>
            </a:r>
          </a:p>
          <a:p>
            <a:endParaRPr lang="ru-RU" dirty="0"/>
          </a:p>
        </p:txBody>
      </p:sp>
      <p:pic>
        <p:nvPicPr>
          <p:cNvPr id="409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572000" y="4437112"/>
            <a:ext cx="3024336" cy="2197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Аспект </a:t>
            </a:r>
            <a:r>
              <a:rPr lang="ru-RU" dirty="0" smtClean="0"/>
              <a:t>2. </a:t>
            </a:r>
            <a:endParaRPr lang="ru-RU" dirty="0"/>
          </a:p>
        </p:txBody>
      </p:sp>
      <p:sp>
        <p:nvSpPr>
          <p:cNvPr id="6" name="Объект 5"/>
          <p:cNvSpPr>
            <a:spLocks noGrp="1"/>
          </p:cNvSpPr>
          <p:nvPr>
            <p:ph idx="1"/>
          </p:nvPr>
        </p:nvSpPr>
        <p:spPr/>
        <p:txBody>
          <a:bodyPr/>
          <a:lstStyle/>
          <a:p>
            <a:r>
              <a:rPr lang="ru-RU" dirty="0"/>
              <a:t>Родная природа как олицетворение чудесного и счастливого времени в жизни человека. Окружающая природа может изменить человека, сделать его счастливым. Благородство и мудрость природы в неотделимости от жизни.</a:t>
            </a:r>
          </a:p>
        </p:txBody>
      </p:sp>
      <p:grpSp>
        <p:nvGrpSpPr>
          <p:cNvPr id="3" name="Группа 2"/>
          <p:cNvGrpSpPr/>
          <p:nvPr/>
        </p:nvGrpSpPr>
        <p:grpSpPr>
          <a:xfrm>
            <a:off x="4788024" y="4293096"/>
            <a:ext cx="3456384" cy="2396426"/>
            <a:chOff x="4788024" y="4293096"/>
            <a:chExt cx="3456384" cy="2396426"/>
          </a:xfrm>
        </p:grpSpPr>
        <p:sp>
          <p:nvSpPr>
            <p:cNvPr id="7" name="Прямоугольник 6"/>
            <p:cNvSpPr/>
            <p:nvPr/>
          </p:nvSpPr>
          <p:spPr>
            <a:xfrm>
              <a:off x="4896036" y="4388894"/>
              <a:ext cx="3240360" cy="2279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788024" y="4293096"/>
              <a:ext cx="3456384" cy="2396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Темы: Роль природы в жизни человека.</a:t>
            </a:r>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flipH="1">
            <a:off x="-397" y="188640"/>
            <a:ext cx="9144396" cy="65317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Объект 5"/>
          <p:cNvSpPr>
            <a:spLocks noGrp="1"/>
          </p:cNvSpPr>
          <p:nvPr>
            <p:ph idx="1"/>
          </p:nvPr>
        </p:nvSpPr>
        <p:spPr>
          <a:xfrm>
            <a:off x="428596" y="1571612"/>
            <a:ext cx="8229600" cy="4525963"/>
          </a:xfrm>
        </p:spPr>
        <p:txBody>
          <a:bodyPr>
            <a:normAutofit fontScale="85000" lnSpcReduction="10000"/>
          </a:bodyPr>
          <a:lstStyle/>
          <a:p>
            <a:pPr marL="514350" indent="-514350">
              <a:buFont typeface="+mj-lt"/>
              <a:buAutoNum type="arabicPeriod"/>
            </a:pPr>
            <a:r>
              <a:rPr lang="ru-RU" i="1" dirty="0"/>
              <a:t>Может ли природа сделать человека счастливым?</a:t>
            </a:r>
          </a:p>
          <a:p>
            <a:pPr marL="514350" indent="-514350">
              <a:buFont typeface="+mj-lt"/>
              <a:buAutoNum type="arabicPeriod"/>
            </a:pPr>
            <a:r>
              <a:rPr lang="ru-RU" i="1" dirty="0"/>
              <a:t>Как вы понимаете выражение «жить в гармонии с природой»?</a:t>
            </a:r>
          </a:p>
          <a:p>
            <a:endParaRPr lang="ru-RU" dirty="0"/>
          </a:p>
          <a:p>
            <a:r>
              <a:rPr lang="ru-RU" b="1" dirty="0"/>
              <a:t>Исходные тезисы. </a:t>
            </a:r>
            <a:r>
              <a:rPr lang="ru-RU" dirty="0"/>
              <a:t>Природа даёт человеку всё. Она дарит материальные и духовные богатства. </a:t>
            </a:r>
          </a:p>
          <a:p>
            <a:r>
              <a:rPr lang="ru-RU" dirty="0"/>
              <a:t>Врачующая роль природы.</a:t>
            </a:r>
          </a:p>
          <a:p>
            <a:r>
              <a:rPr lang="ru-RU" dirty="0"/>
              <a:t>Сливаясь с природой, человек ощущает себя счастливым</a:t>
            </a:r>
          </a:p>
          <a:p>
            <a:r>
              <a:rPr lang="ru-RU" dirty="0"/>
              <a:t>Гармоничные отношения с природой помогают найти душевное равновесие</a:t>
            </a:r>
          </a:p>
          <a:p>
            <a:r>
              <a:rPr lang="ru-RU" dirty="0"/>
              <a:t> Восприятие окружающего мира напрямую зависит от внутреннего состояния человека</a:t>
            </a:r>
          </a:p>
          <a:p>
            <a:endParaRPr lang="ru-RU" dirty="0"/>
          </a:p>
        </p:txBody>
      </p:sp>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0" y="383059"/>
            <a:ext cx="9144000" cy="6091881"/>
          </a:xfrm>
          <a:prstGeom prst="rect">
            <a:avLst/>
          </a:prstGeom>
        </p:spPr>
      </p:pic>
      <p:sp>
        <p:nvSpPr>
          <p:cNvPr id="2" name="Заголовок 1"/>
          <p:cNvSpPr>
            <a:spLocks noGrp="1"/>
          </p:cNvSpPr>
          <p:nvPr>
            <p:ph type="title"/>
          </p:nvPr>
        </p:nvSpPr>
        <p:spPr/>
        <p:txBody>
          <a:bodyPr/>
          <a:lstStyle/>
          <a:p>
            <a:r>
              <a:rPr lang="ru-RU" b="1" dirty="0"/>
              <a:t>Направление №3 </a:t>
            </a:r>
          </a:p>
        </p:txBody>
      </p:sp>
      <p:sp>
        <p:nvSpPr>
          <p:cNvPr id="3" name="Объект 2"/>
          <p:cNvSpPr>
            <a:spLocks noGrp="1"/>
          </p:cNvSpPr>
          <p:nvPr>
            <p:ph idx="1"/>
          </p:nvPr>
        </p:nvSpPr>
        <p:spPr/>
        <p:txBody>
          <a:bodyPr/>
          <a:lstStyle/>
          <a:p>
            <a:pPr algn="ctr">
              <a:buNone/>
            </a:pPr>
            <a:r>
              <a:rPr lang="ru-RU" b="1" dirty="0"/>
              <a:t>Раздел "Природа и </a:t>
            </a:r>
            <a:r>
              <a:rPr lang="ru-RU" b="1" dirty="0" smtClean="0"/>
              <a:t>культура в жизни человека" включает следующие подразделы:</a:t>
            </a:r>
          </a:p>
          <a:p>
            <a:pPr>
              <a:buNone/>
            </a:pPr>
            <a:r>
              <a:rPr lang="ru-RU" b="1" dirty="0" smtClean="0"/>
              <a:t>1) Природа и человек.</a:t>
            </a:r>
          </a:p>
          <a:p>
            <a:pPr>
              <a:buNone/>
            </a:pPr>
            <a:r>
              <a:rPr lang="ru-RU" b="1" dirty="0" smtClean="0"/>
              <a:t>2</a:t>
            </a:r>
            <a:r>
              <a:rPr lang="ru-RU" b="1" dirty="0"/>
              <a:t>) Наука и человек.</a:t>
            </a:r>
          </a:p>
          <a:p>
            <a:pPr>
              <a:buNone/>
            </a:pPr>
            <a:r>
              <a:rPr lang="ru-RU" b="1" dirty="0"/>
              <a:t>3) Искусство и человек</a:t>
            </a:r>
            <a:r>
              <a:rPr lang="ru-RU" b="1" dirty="0" smtClean="0"/>
              <a:t>.</a:t>
            </a:r>
          </a:p>
          <a:p>
            <a:pPr>
              <a:buNone/>
            </a:pPr>
            <a:r>
              <a:rPr lang="ru-RU" b="1" dirty="0" smtClean="0"/>
              <a:t>4) Язык и языковая личность</a:t>
            </a:r>
            <a:endParaRPr lang="ru-RU" b="1" dirty="0"/>
          </a:p>
          <a:p>
            <a:endParaRPr lang="ru-RU" dirty="0"/>
          </a:p>
        </p:txBody>
      </p:sp>
    </p:spTree>
    <p:extLst>
      <p:ext uri="{BB962C8B-B14F-4D97-AF65-F5344CB8AC3E}">
        <p14:creationId xmlns="" xmlns:p14="http://schemas.microsoft.com/office/powerpoint/2010/main" val="1104958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«Слово о полку Игореве»</a:t>
            </a:r>
          </a:p>
        </p:txBody>
      </p:sp>
      <p:sp>
        <p:nvSpPr>
          <p:cNvPr id="6" name="Объект 5"/>
          <p:cNvSpPr>
            <a:spLocks noGrp="1"/>
          </p:cNvSpPr>
          <p:nvPr>
            <p:ph idx="1"/>
          </p:nvPr>
        </p:nvSpPr>
        <p:spPr>
          <a:xfrm>
            <a:off x="611560" y="1208285"/>
            <a:ext cx="8208912" cy="3876899"/>
          </a:xfrm>
        </p:spPr>
        <p:txBody>
          <a:bodyPr>
            <a:normAutofit/>
          </a:bodyPr>
          <a:lstStyle/>
          <a:p>
            <a:r>
              <a:rPr lang="ru-RU" dirty="0"/>
              <a:t>«Слово о полку Игореве» показывает, насколько гармоничными могут быть отношения между природой и человеком. Когда Игорь нуждался в помощи, Ярославна обратилась к природе с мольбой, и она ответила. Так, волны вынесли князя на берег, а дятлы стуком указывали путь. Герой вернулся домой целым и невредимым.</a:t>
            </a:r>
          </a:p>
        </p:txBody>
      </p:sp>
      <p:grpSp>
        <p:nvGrpSpPr>
          <p:cNvPr id="4" name="Группа 3"/>
          <p:cNvGrpSpPr/>
          <p:nvPr/>
        </p:nvGrpSpPr>
        <p:grpSpPr>
          <a:xfrm>
            <a:off x="5436096" y="4437112"/>
            <a:ext cx="3240360" cy="2279533"/>
            <a:chOff x="5436096" y="4437112"/>
            <a:chExt cx="3240360" cy="2279533"/>
          </a:xfrm>
        </p:grpSpPr>
        <p:sp>
          <p:nvSpPr>
            <p:cNvPr id="3" name="Прямоугольник 2"/>
            <p:cNvSpPr/>
            <p:nvPr/>
          </p:nvSpPr>
          <p:spPr>
            <a:xfrm>
              <a:off x="5436096" y="4437112"/>
              <a:ext cx="3240360" cy="22795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578287" y="4581128"/>
              <a:ext cx="2952328" cy="21355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И. С. Тургенев роман «Отцы и дети»</a:t>
            </a:r>
          </a:p>
        </p:txBody>
      </p:sp>
      <p:sp>
        <p:nvSpPr>
          <p:cNvPr id="6" name="Объект 5"/>
          <p:cNvSpPr>
            <a:spLocks noGrp="1"/>
          </p:cNvSpPr>
          <p:nvPr>
            <p:ph idx="1"/>
          </p:nvPr>
        </p:nvSpPr>
        <p:spPr>
          <a:xfrm>
            <a:off x="269776" y="1713961"/>
            <a:ext cx="8604448" cy="5001187"/>
          </a:xfrm>
        </p:spPr>
        <p:txBody>
          <a:bodyPr>
            <a:noAutofit/>
          </a:bodyPr>
          <a:lstStyle/>
          <a:p>
            <a:pPr>
              <a:buNone/>
            </a:pPr>
            <a:r>
              <a:rPr lang="ru-RU" sz="2000" dirty="0" smtClean="0"/>
              <a:t>		Примером </a:t>
            </a:r>
            <a:r>
              <a:rPr lang="ru-RU" sz="2000" dirty="0"/>
              <a:t>гармоничных отношений с окружающим миром может послужить роман Тургенева «Отцы и дети». Аркадий Кирсанов очень любил природу и тонко чувствовал ее красоту. Будучи в дурном настроении, герой отправлялся бродить по лесу. Единение с природой успокаивало его и помогало залечить душевные раны. Отец Аркадия, Николай Петрович ,способен видеть красоту природы. У него есть в саду любимая беседка, где он нередко сидит, любуясь природой, размышляя. Николай Петрович удивляется, как можно “не сочувствовать художеству, природе…” Николай Петрович воспринимают природу поэтически, он чувствителен к красоте Он видит великолепный вечерний пейзаж: освещенную заходящим солнцем рощу, бледное голубое небо, и его охватывает воспоминание, мечта, перед ним предстает образ умершей жены, ностальгия по прошлому мучает его. У него слезы на глазах, он поднимает их к небу и любуется светлыми звездами. И мы сочувствуем этому человеку, понимаем его. Базаров хотя и не восхищается пейзажами, по-хорошему говорит про сирень и акацию — «ребята добрые», радуется, как подросла отцовская роща. Он любит природу по-хозяйски, как </a:t>
            </a:r>
            <a:r>
              <a:rPr lang="ru-RU" sz="2000" dirty="0" smtClean="0"/>
              <a:t>крестьянин.</a:t>
            </a:r>
            <a:endParaRPr lang="ru-RU" sz="2000" dirty="0"/>
          </a:p>
        </p:txBody>
      </p:sp>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pic>
        <p:nvPicPr>
          <p:cNvPr id="8194"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 xmlns:a14="http://schemas.microsoft.com/office/drawing/2010/main">
                  <a14:imgLayer r:embed="rId4">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5572132" y="1214422"/>
            <a:ext cx="3348260" cy="43983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p:txBody>
          <a:bodyPr>
            <a:normAutofit/>
          </a:bodyPr>
          <a:lstStyle/>
          <a:p>
            <a:r>
              <a:rPr lang="ru-RU" dirty="0"/>
              <a:t>М. Ю. Лермонтов роман «Герой нашего времени»</a:t>
            </a:r>
          </a:p>
        </p:txBody>
      </p:sp>
      <p:sp>
        <p:nvSpPr>
          <p:cNvPr id="6" name="Объект 5"/>
          <p:cNvSpPr>
            <a:spLocks noGrp="1"/>
          </p:cNvSpPr>
          <p:nvPr>
            <p:ph idx="1"/>
          </p:nvPr>
        </p:nvSpPr>
        <p:spPr>
          <a:xfrm>
            <a:off x="457200" y="1600200"/>
            <a:ext cx="4900618" cy="4925144"/>
          </a:xfrm>
        </p:spPr>
        <p:txBody>
          <a:bodyPr>
            <a:normAutofit lnSpcReduction="10000"/>
          </a:bodyPr>
          <a:lstStyle/>
          <a:p>
            <a:r>
              <a:rPr lang="ru-RU" dirty="0"/>
              <a:t>Тесную связь с природой имел персонаж романа «Герой нашего времени». С одной стороны, восприятие мира Печориным напрямую зависло от его внутреннего состояния. С другой – красота природы влияла на настроение Григория и вдохновляла его. «Весело жить в такой земле! – писал Печорин в своем журнале, — Солнце ярко, небо сине – чего бы, кажется, больше?»</a:t>
            </a:r>
          </a:p>
        </p:txBody>
      </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179512" y="0"/>
            <a:ext cx="8839894" cy="1325563"/>
          </a:xfrm>
        </p:spPr>
        <p:txBody>
          <a:bodyPr>
            <a:normAutofit/>
          </a:bodyPr>
          <a:lstStyle/>
          <a:p>
            <a:pPr algn="ctr"/>
            <a:r>
              <a:rPr lang="ru-RU" dirty="0"/>
              <a:t>Л. Н. </a:t>
            </a:r>
            <a:r>
              <a:rPr lang="ru-RU" dirty="0" smtClean="0"/>
              <a:t>Толстой, </a:t>
            </a:r>
            <a:r>
              <a:rPr lang="ru-RU" dirty="0"/>
              <a:t>роман «Война и мир»</a:t>
            </a:r>
          </a:p>
        </p:txBody>
      </p:sp>
      <p:sp>
        <p:nvSpPr>
          <p:cNvPr id="6" name="Объект 5"/>
          <p:cNvSpPr>
            <a:spLocks noGrp="1"/>
          </p:cNvSpPr>
          <p:nvPr>
            <p:ph idx="1"/>
          </p:nvPr>
        </p:nvSpPr>
        <p:spPr>
          <a:xfrm>
            <a:off x="457200" y="1196752"/>
            <a:ext cx="5266928" cy="5661248"/>
          </a:xfrm>
        </p:spPr>
        <p:txBody>
          <a:bodyPr>
            <a:normAutofit lnSpcReduction="10000"/>
          </a:bodyPr>
          <a:lstStyle/>
          <a:p>
            <a:r>
              <a:rPr lang="ru-RU" dirty="0"/>
              <a:t>Гармоничные отношения с окружающим миром складывались и у героя романа Толстого «Война и мир». Кажется, что природа отражает душевное состояние Болконского . Увидев преображенный дуб, герой испытал подъем сил и осознал, что жизнь для него не закончена, впереди еще множество счастливых моментов Так герой преодолел духовный кризис и обрел новый смысл. </a:t>
            </a:r>
          </a:p>
        </p:txBody>
      </p:sp>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24128" y="1700808"/>
            <a:ext cx="3162499" cy="466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4474840" cy="1143000"/>
          </a:xfrm>
        </p:spPr>
        <p:txBody>
          <a:bodyPr>
            <a:normAutofit fontScale="90000"/>
          </a:bodyPr>
          <a:lstStyle/>
          <a:p>
            <a:r>
              <a:rPr lang="ru-RU" dirty="0"/>
              <a:t>А</a:t>
            </a:r>
            <a:r>
              <a:rPr lang="ru-RU" dirty="0" smtClean="0"/>
              <a:t>. Куприн </a:t>
            </a:r>
            <a:r>
              <a:rPr lang="ru-RU" dirty="0"/>
              <a:t>«Олеся»</a:t>
            </a:r>
          </a:p>
        </p:txBody>
      </p:sp>
      <p:sp>
        <p:nvSpPr>
          <p:cNvPr id="6" name="Объект 5"/>
          <p:cNvSpPr>
            <a:spLocks noGrp="1"/>
          </p:cNvSpPr>
          <p:nvPr>
            <p:ph idx="1"/>
          </p:nvPr>
        </p:nvSpPr>
        <p:spPr>
          <a:xfrm>
            <a:off x="539552" y="1268760"/>
            <a:ext cx="5047640" cy="5472608"/>
          </a:xfrm>
        </p:spPr>
        <p:txBody>
          <a:bodyPr>
            <a:normAutofit fontScale="77500" lnSpcReduction="20000"/>
          </a:bodyPr>
          <a:lstStyle/>
          <a:p>
            <a:r>
              <a:rPr lang="ru-RU" dirty="0"/>
              <a:t>Забота о природе была отличительной чертой героини повести А. Куприна «Олеся». Истребление животных внушало ей отвращение, так как она подружилась с ними и нашла способ жить в гармонии с обитателями чащи. Мирная жизнь в лесу научила героиню врачеванию: она знала рецепты снадобий, которые могли излечить многие болезни. Олеся помогала окружающему миру: подлечивала животных и птиц, подкармливала их, она знала секреты целебных трав и снадобий. Она не воевала с природой, а училась у нее мудрости и гуманности Ее пример доказывает, что человек и природа могут сосуществовать мирно, и именно из этой гармонии родится процветание. </a:t>
            </a:r>
          </a:p>
        </p:txBody>
      </p:sp>
      <p:sp>
        <p:nvSpPr>
          <p:cNvPr id="2" name="Прямоугольник 1"/>
          <p:cNvSpPr/>
          <p:nvPr/>
        </p:nvSpPr>
        <p:spPr>
          <a:xfrm>
            <a:off x="5587192" y="806971"/>
            <a:ext cx="3478810"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p:cNvPicPr>
            <a:picLocks noChangeAspect="1" noChangeArrowheads="1"/>
          </p:cNvPicPr>
          <p:nvPr/>
        </p:nvPicPr>
        <p:blipFill>
          <a:blip r:embed="rId2">
            <a:clrChange>
              <a:clrFrom>
                <a:srgbClr val="FFFFE1"/>
              </a:clrFrom>
              <a:clrTo>
                <a:srgbClr val="FFFFE1">
                  <a:alpha val="0"/>
                </a:srgbClr>
              </a:clrTo>
            </a:clrChange>
            <a:extLst>
              <a:ext uri="{28A0092B-C50C-407E-A947-70E740481C1C}">
                <a14:useLocalDpi xmlns="" xmlns:a14="http://schemas.microsoft.com/office/drawing/2010/main" val="0"/>
              </a:ext>
            </a:extLst>
          </a:blip>
          <a:srcRect/>
          <a:stretch>
            <a:fillRect/>
          </a:stretch>
        </p:blipFill>
        <p:spPr bwMode="auto">
          <a:xfrm>
            <a:off x="5587192" y="806971"/>
            <a:ext cx="3478810" cy="5328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Б</a:t>
            </a:r>
            <a:r>
              <a:rPr lang="ru-RU" dirty="0" smtClean="0"/>
              <a:t>. Васильев </a:t>
            </a:r>
            <a:r>
              <a:rPr lang="ru-RU" dirty="0"/>
              <a:t>"Не стреляйте в белых лебедей".</a:t>
            </a:r>
          </a:p>
        </p:txBody>
      </p:sp>
      <p:sp>
        <p:nvSpPr>
          <p:cNvPr id="6" name="Объект 5"/>
          <p:cNvSpPr>
            <a:spLocks noGrp="1"/>
          </p:cNvSpPr>
          <p:nvPr>
            <p:ph idx="1"/>
          </p:nvPr>
        </p:nvSpPr>
        <p:spPr>
          <a:xfrm>
            <a:off x="457200" y="1600201"/>
            <a:ext cx="8229600" cy="2260848"/>
          </a:xfrm>
        </p:spPr>
        <p:txBody>
          <a:bodyPr/>
          <a:lstStyle/>
          <a:p>
            <a:r>
              <a:rPr lang="ru-RU" dirty="0"/>
              <a:t>Главный герой романа Егор Полушкин  ощущает полную гармонию с </a:t>
            </a:r>
            <a:r>
              <a:rPr lang="ru-RU" dirty="0" smtClean="0"/>
              <a:t>природой. Природа </a:t>
            </a:r>
            <a:r>
              <a:rPr lang="ru-RU" dirty="0"/>
              <a:t>помогала ему чувствовать себя по-настоящему счастливым</a:t>
            </a:r>
          </a:p>
        </p:txBody>
      </p:sp>
      <p:grpSp>
        <p:nvGrpSpPr>
          <p:cNvPr id="4" name="Группа 3"/>
          <p:cNvGrpSpPr/>
          <p:nvPr/>
        </p:nvGrpSpPr>
        <p:grpSpPr>
          <a:xfrm>
            <a:off x="2411760" y="3501008"/>
            <a:ext cx="4536504" cy="3156031"/>
            <a:chOff x="2411760" y="3501008"/>
            <a:chExt cx="4536504" cy="3156031"/>
          </a:xfrm>
        </p:grpSpPr>
        <p:sp>
          <p:nvSpPr>
            <p:cNvPr id="2" name="Прямоугольник 1"/>
            <p:cNvSpPr/>
            <p:nvPr/>
          </p:nvSpPr>
          <p:spPr>
            <a:xfrm>
              <a:off x="2411760" y="3501008"/>
              <a:ext cx="4536504" cy="3156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411760" y="3587338"/>
              <a:ext cx="4536504" cy="30697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М</a:t>
            </a:r>
            <a:r>
              <a:rPr lang="ru-RU" dirty="0" smtClean="0"/>
              <a:t>. Пришвин </a:t>
            </a:r>
            <a:r>
              <a:rPr lang="ru-RU" dirty="0"/>
              <a:t>«Кладовая солнца»</a:t>
            </a:r>
          </a:p>
        </p:txBody>
      </p:sp>
      <p:sp>
        <p:nvSpPr>
          <p:cNvPr id="6" name="Объект 5"/>
          <p:cNvSpPr>
            <a:spLocks noGrp="1"/>
          </p:cNvSpPr>
          <p:nvPr>
            <p:ph idx="1"/>
          </p:nvPr>
        </p:nvSpPr>
        <p:spPr/>
        <p:txBody>
          <a:bodyPr>
            <a:normAutofit lnSpcReduction="10000"/>
          </a:bodyPr>
          <a:lstStyle/>
          <a:p>
            <a:pPr>
              <a:buNone/>
            </a:pPr>
            <a:r>
              <a:rPr lang="ru-RU" dirty="0" smtClean="0"/>
              <a:t>		В </a:t>
            </a:r>
            <a:r>
              <a:rPr lang="ru-RU" dirty="0"/>
              <a:t>произведении М. Пришвина «Кладовая солнца» природе отводится главная роль: она выступает кормилицей детей, но в то же время представляет собой угрозу для них. Лес таит в себе не только угощения, но и испытания, которые проходит в естественном мире каждое живое существо, даже ребенок. Но крестьянские дети с молоком матери впитали законы выживания в лесу и смогли выбраться из трясины и западни матерого волка. Добытые с таким трудом ягоды они отдали детям, эвакуированным из блокадного Ленинграда</a:t>
            </a:r>
          </a:p>
        </p:txBody>
      </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А</a:t>
            </a:r>
            <a:r>
              <a:rPr lang="ru-RU" dirty="0" smtClean="0"/>
              <a:t>. Платонов </a:t>
            </a:r>
            <a:r>
              <a:rPr lang="ru-RU" dirty="0"/>
              <a:t>«Юшка»</a:t>
            </a:r>
          </a:p>
        </p:txBody>
      </p:sp>
      <p:sp>
        <p:nvSpPr>
          <p:cNvPr id="6" name="Объект 5"/>
          <p:cNvSpPr>
            <a:spLocks noGrp="1"/>
          </p:cNvSpPr>
          <p:nvPr>
            <p:ph idx="1"/>
          </p:nvPr>
        </p:nvSpPr>
        <p:spPr>
          <a:xfrm>
            <a:off x="539552" y="1340768"/>
            <a:ext cx="4752528" cy="5400600"/>
          </a:xfrm>
        </p:spPr>
        <p:txBody>
          <a:bodyPr>
            <a:normAutofit fontScale="77500" lnSpcReduction="20000"/>
          </a:bodyPr>
          <a:lstStyle/>
          <a:p>
            <a:pPr>
              <a:buNone/>
            </a:pPr>
            <a:r>
              <a:rPr lang="ru-RU" dirty="0" smtClean="0"/>
              <a:t>	Юшка </a:t>
            </a:r>
            <a:r>
              <a:rPr lang="ru-RU" dirty="0"/>
              <a:t>— добрый и миролюбивый человек, над которым все смеются и обижают в деревне. Когда Юшка уходит из деревни и идёт проведать свою воспитанницу, он оказывается наедине с природой.. Пейзаж отражает внутренний мир Юшки, его любовь к людям, к природе, к каждому живому существу: он целовал цветы, стараясь не дышать на них, гладил кору на деревьях, поднимал мёртвых жуков и бабочек, долго "вглядывался в их лица, чувствуя себя без них осиротевшим". Оставшись наедине с природой, он "не скрывал более своей любви к живым существам". Природа помогала Юшке выразить свои чувства, в безлюдном лесу он чувствовал себя самим собой, ощущал себя частью природы.</a:t>
            </a:r>
          </a:p>
        </p:txBody>
      </p:sp>
      <p:pic>
        <p:nvPicPr>
          <p:cNvPr id="1229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924" t="9876" r="8422" b="10042"/>
          <a:stretch/>
        </p:blipFill>
        <p:spPr bwMode="auto">
          <a:xfrm>
            <a:off x="5436096" y="1716356"/>
            <a:ext cx="3352087" cy="3740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Аспект 3.</a:t>
            </a:r>
          </a:p>
        </p:txBody>
      </p:sp>
      <p:sp>
        <p:nvSpPr>
          <p:cNvPr id="6" name="Объект 5"/>
          <p:cNvSpPr>
            <a:spLocks noGrp="1"/>
          </p:cNvSpPr>
          <p:nvPr>
            <p:ph idx="1"/>
          </p:nvPr>
        </p:nvSpPr>
        <p:spPr>
          <a:xfrm>
            <a:off x="642910" y="1484784"/>
            <a:ext cx="5143536" cy="4525963"/>
          </a:xfrm>
        </p:spPr>
        <p:txBody>
          <a:bodyPr>
            <a:normAutofit lnSpcReduction="10000"/>
          </a:bodyPr>
          <a:lstStyle/>
          <a:p>
            <a:r>
              <a:rPr lang="ru-RU" dirty="0"/>
              <a:t>Ранимость природы и последствия для человека нанесённых ей ран.</a:t>
            </a:r>
          </a:p>
          <a:p>
            <a:r>
              <a:rPr lang="ru-RU" dirty="0"/>
              <a:t>Варварское отношение человека к природе</a:t>
            </a:r>
          </a:p>
          <a:p>
            <a:r>
              <a:rPr lang="ru-RU" dirty="0"/>
              <a:t>Насилие над  природой –«что-то непоправимое, страшное…»</a:t>
            </a:r>
          </a:p>
          <a:p>
            <a:r>
              <a:rPr lang="ru-RU" dirty="0"/>
              <a:t>Уничтожение природы-это ступень нравственного падения человека и человечества.</a:t>
            </a:r>
          </a:p>
          <a:p>
            <a:pPr>
              <a:buNone/>
            </a:pPr>
            <a:endParaRPr lang="ru-RU" dirty="0"/>
          </a:p>
        </p:txBody>
      </p:sp>
      <p:pic>
        <p:nvPicPr>
          <p:cNvPr id="8" name="Рисунок 7" descr="Без названия.jfif"/>
          <p:cNvPicPr>
            <a:picLocks noChangeAspect="1"/>
          </p:cNvPicPr>
          <p:nvPr/>
        </p:nvPicPr>
        <p:blipFill>
          <a:blip r:embed="rId3"/>
          <a:stretch>
            <a:fillRect/>
          </a:stretch>
        </p:blipFill>
        <p:spPr>
          <a:xfrm>
            <a:off x="5715008" y="1643050"/>
            <a:ext cx="2928958" cy="1865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6" name="Объект 5"/>
          <p:cNvSpPr>
            <a:spLocks noGrp="1"/>
          </p:cNvSpPr>
          <p:nvPr>
            <p:ph idx="1"/>
          </p:nvPr>
        </p:nvSpPr>
        <p:spPr>
          <a:xfrm>
            <a:off x="755576" y="332656"/>
            <a:ext cx="4887994" cy="5953864"/>
          </a:xfrm>
        </p:spPr>
        <p:txBody>
          <a:bodyPr numCol="2">
            <a:noAutofit/>
          </a:bodyPr>
          <a:lstStyle/>
          <a:p>
            <a:pPr>
              <a:buNone/>
            </a:pPr>
            <a:r>
              <a:rPr lang="ru-RU" sz="1600" i="1" dirty="0" smtClean="0"/>
              <a:t>	Мне сон приснился мрачный,	</a:t>
            </a:r>
            <a:br>
              <a:rPr lang="ru-RU" sz="1600" i="1" dirty="0" smtClean="0"/>
            </a:br>
            <a:r>
              <a:rPr lang="ru-RU" sz="1600" i="1" dirty="0" smtClean="0"/>
              <a:t>Мне снилась дичь и чушь,</a:t>
            </a:r>
            <a:br>
              <a:rPr lang="ru-RU" sz="1600" i="1" dirty="0" smtClean="0"/>
            </a:br>
            <a:r>
              <a:rPr lang="ru-RU" sz="1600" i="1" dirty="0" smtClean="0"/>
              <a:t>Мне снилось, будто врач я</a:t>
            </a:r>
            <a:br>
              <a:rPr lang="ru-RU" sz="1600" i="1" dirty="0" smtClean="0"/>
            </a:br>
            <a:r>
              <a:rPr lang="ru-RU" sz="1600" i="1" dirty="0" smtClean="0"/>
              <a:t>И бог еще к тому ж.</a:t>
            </a:r>
          </a:p>
          <a:p>
            <a:pPr>
              <a:buNone/>
            </a:pPr>
            <a:r>
              <a:rPr lang="ru-RU" sz="1600" i="1" dirty="0" smtClean="0"/>
              <a:t>	Ко мне больные реки</a:t>
            </a:r>
            <a:br>
              <a:rPr lang="ru-RU" sz="1600" i="1" dirty="0" smtClean="0"/>
            </a:br>
            <a:r>
              <a:rPr lang="ru-RU" sz="1600" i="1" dirty="0" smtClean="0"/>
              <a:t>Явились на прием,</a:t>
            </a:r>
            <a:br>
              <a:rPr lang="ru-RU" sz="1600" i="1" dirty="0" smtClean="0"/>
            </a:br>
            <a:r>
              <a:rPr lang="ru-RU" sz="1600" i="1" dirty="0" smtClean="0"/>
              <a:t>Вползли ручьи-калеки</a:t>
            </a:r>
            <a:br>
              <a:rPr lang="ru-RU" sz="1600" i="1" dirty="0" smtClean="0"/>
            </a:br>
            <a:r>
              <a:rPr lang="ru-RU" sz="1600" i="1" dirty="0" smtClean="0"/>
              <a:t>В мой сумеречный дом.</a:t>
            </a:r>
          </a:p>
          <a:p>
            <a:pPr>
              <a:buNone/>
            </a:pPr>
            <a:r>
              <a:rPr lang="ru-RU" sz="1600" i="1" dirty="0" smtClean="0"/>
              <a:t>	К ногам моим припали,</a:t>
            </a:r>
            <a:br>
              <a:rPr lang="ru-RU" sz="1600" i="1" dirty="0" smtClean="0"/>
            </a:br>
            <a:r>
              <a:rPr lang="ru-RU" sz="1600" i="1" dirty="0" smtClean="0"/>
              <a:t>Чтоб спас я от беды,</a:t>
            </a:r>
            <a:br>
              <a:rPr lang="ru-RU" sz="1600" i="1" dirty="0" smtClean="0"/>
            </a:br>
            <a:r>
              <a:rPr lang="ru-RU" sz="1600" i="1" dirty="0" smtClean="0"/>
              <a:t>От едких химикалий</a:t>
            </a:r>
            <a:br>
              <a:rPr lang="ru-RU" sz="1600" i="1" dirty="0" smtClean="0"/>
            </a:br>
            <a:r>
              <a:rPr lang="ru-RU" sz="1600" i="1" dirty="0" smtClean="0"/>
              <a:t>Ослепшие пруды.</a:t>
            </a:r>
          </a:p>
          <a:p>
            <a:pPr>
              <a:buNone/>
            </a:pPr>
            <a:r>
              <a:rPr lang="ru-RU" sz="1600" i="1" dirty="0" smtClean="0"/>
              <a:t>	Явились, мне на горе,</a:t>
            </a:r>
            <a:br>
              <a:rPr lang="ru-RU" sz="1600" i="1" dirty="0" smtClean="0"/>
            </a:br>
            <a:r>
              <a:rPr lang="ru-RU" sz="1600" i="1" dirty="0" smtClean="0"/>
              <a:t>За помощью моей</a:t>
            </a:r>
            <a:br>
              <a:rPr lang="ru-RU" sz="1600" i="1" dirty="0" smtClean="0"/>
            </a:br>
            <a:r>
              <a:rPr lang="ru-RU" sz="1600" i="1" dirty="0" smtClean="0"/>
              <a:t>Тюльпаны плоскогорий</a:t>
            </a:r>
            <a:br>
              <a:rPr lang="ru-RU" sz="1600" i="1" dirty="0" smtClean="0"/>
            </a:br>
            <a:r>
              <a:rPr lang="ru-RU" sz="1600" i="1" dirty="0" smtClean="0"/>
              <a:t>И лилии полей.</a:t>
            </a:r>
          </a:p>
          <a:p>
            <a:pPr>
              <a:buNone/>
            </a:pPr>
            <a:r>
              <a:rPr lang="ru-RU" sz="1600" i="1" dirty="0" smtClean="0"/>
              <a:t>	</a:t>
            </a:r>
          </a:p>
          <a:p>
            <a:pPr>
              <a:buNone/>
            </a:pPr>
            <a:r>
              <a:rPr lang="ru-RU" sz="1600" i="1" dirty="0" smtClean="0"/>
              <a:t>	Топча мою жилплощадь,</a:t>
            </a:r>
            <a:br>
              <a:rPr lang="ru-RU" sz="1600" i="1" dirty="0" smtClean="0"/>
            </a:br>
            <a:r>
              <a:rPr lang="ru-RU" sz="1600" i="1" dirty="0" smtClean="0"/>
              <a:t>Пришли, внушая страх,</a:t>
            </a:r>
            <a:br>
              <a:rPr lang="ru-RU" sz="1600" i="1" dirty="0" smtClean="0"/>
            </a:br>
            <a:r>
              <a:rPr lang="ru-RU" sz="1600" i="1" dirty="0" smtClean="0"/>
              <a:t>Обугленные рощи</a:t>
            </a:r>
            <a:br>
              <a:rPr lang="ru-RU" sz="1600" i="1" dirty="0" smtClean="0"/>
            </a:br>
            <a:r>
              <a:rPr lang="ru-RU" sz="1600" i="1" dirty="0" smtClean="0"/>
              <a:t>На черных костылях.</a:t>
            </a:r>
          </a:p>
          <a:p>
            <a:pPr>
              <a:buNone/>
            </a:pPr>
            <a:r>
              <a:rPr lang="ru-RU" sz="1600" i="1" dirty="0" smtClean="0"/>
              <a:t>	Я мучился с больными —</a:t>
            </a:r>
            <a:br>
              <a:rPr lang="ru-RU" sz="1600" i="1" dirty="0" smtClean="0"/>
            </a:br>
            <a:r>
              <a:rPr lang="ru-RU" sz="1600" i="1" dirty="0" smtClean="0"/>
              <a:t>Ничем помочь не мог.</a:t>
            </a:r>
            <a:br>
              <a:rPr lang="ru-RU" sz="1600" i="1" dirty="0" smtClean="0"/>
            </a:br>
            <a:r>
              <a:rPr lang="ru-RU" sz="1600" i="1" dirty="0" smtClean="0"/>
              <a:t>Я видел — горе с ними,</a:t>
            </a:r>
            <a:br>
              <a:rPr lang="ru-RU" sz="1600" i="1" dirty="0" smtClean="0"/>
            </a:br>
            <a:r>
              <a:rPr lang="ru-RU" sz="1600" i="1" dirty="0" smtClean="0"/>
              <a:t>Но я ведь только бог.</a:t>
            </a:r>
          </a:p>
          <a:p>
            <a:pPr>
              <a:buNone/>
            </a:pPr>
            <a:r>
              <a:rPr lang="ru-RU" sz="1600" i="1" dirty="0" smtClean="0"/>
              <a:t>	И я сказал: «Идите</a:t>
            </a:r>
            <a:br>
              <a:rPr lang="ru-RU" sz="1600" i="1" dirty="0" smtClean="0"/>
            </a:br>
            <a:r>
              <a:rPr lang="ru-RU" sz="1600" i="1" dirty="0" smtClean="0"/>
              <a:t>Из комнаты моей</a:t>
            </a:r>
            <a:br>
              <a:rPr lang="ru-RU" sz="1600" i="1" dirty="0" smtClean="0"/>
            </a:br>
            <a:r>
              <a:rPr lang="ru-RU" sz="1600" i="1" dirty="0" smtClean="0"/>
              <a:t>И у людей ищите</a:t>
            </a:r>
            <a:br>
              <a:rPr lang="ru-RU" sz="1600" i="1" dirty="0" smtClean="0"/>
            </a:br>
            <a:r>
              <a:rPr lang="ru-RU" sz="1600" i="1" dirty="0" smtClean="0"/>
              <a:t>Защиты от людей».</a:t>
            </a:r>
          </a:p>
          <a:p>
            <a:pPr>
              <a:buNone/>
            </a:pPr>
            <a:r>
              <a:rPr lang="ru-RU" sz="1600" i="1" dirty="0" smtClean="0"/>
              <a:t>		</a:t>
            </a:r>
            <a:r>
              <a:rPr lang="ru-RU" sz="1600" b="1" i="1" dirty="0" smtClean="0"/>
              <a:t>Вадим </a:t>
            </a:r>
            <a:r>
              <a:rPr lang="ru-RU" sz="1600" b="1" i="1" dirty="0" err="1" smtClean="0"/>
              <a:t>Шефнер</a:t>
            </a:r>
            <a:r>
              <a:rPr lang="ru-RU" sz="1600" b="1" i="1" dirty="0" smtClean="0"/>
              <a:t>  	«Странный 	сон»</a:t>
            </a:r>
          </a:p>
          <a:p>
            <a:endParaRPr lang="ru-RU" sz="1600" dirty="0" smtClean="0"/>
          </a:p>
          <a:p>
            <a:endParaRPr lang="ru-RU" sz="1600" dirty="0"/>
          </a:p>
          <a:p>
            <a:pPr>
              <a:buNone/>
            </a:pPr>
            <a:endParaRPr lang="ru-RU" sz="1400" dirty="0"/>
          </a:p>
        </p:txBody>
      </p:sp>
      <p:grpSp>
        <p:nvGrpSpPr>
          <p:cNvPr id="8" name="Группа 7"/>
          <p:cNvGrpSpPr/>
          <p:nvPr/>
        </p:nvGrpSpPr>
        <p:grpSpPr>
          <a:xfrm>
            <a:off x="5682985" y="160858"/>
            <a:ext cx="3278756" cy="3665505"/>
            <a:chOff x="9430148" y="1484784"/>
            <a:chExt cx="3278756" cy="3665505"/>
          </a:xfrm>
        </p:grpSpPr>
        <p:sp>
          <p:nvSpPr>
            <p:cNvPr id="4" name="Прямоугольник 3"/>
            <p:cNvSpPr/>
            <p:nvPr/>
          </p:nvSpPr>
          <p:spPr>
            <a:xfrm>
              <a:off x="9430148" y="1484784"/>
              <a:ext cx="3278756" cy="3665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9430148" y="1523650"/>
              <a:ext cx="3238939" cy="3571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5929322" y="3857628"/>
            <a:ext cx="2786082" cy="2585323"/>
          </a:xfrm>
          <a:prstGeom prst="rect">
            <a:avLst/>
          </a:prstGeom>
          <a:noFill/>
        </p:spPr>
        <p:txBody>
          <a:bodyPr wrap="square" rtlCol="0">
            <a:spAutoFit/>
          </a:bodyPr>
          <a:lstStyle/>
          <a:p>
            <a:r>
              <a:rPr lang="ru-RU" b="1" i="1" dirty="0" smtClean="0"/>
              <a:t>Нужно любить и охранять природу, быть с ней в единстве, люди же  часто не умеют ценить то, что имеют - основная мысль стихотворения </a:t>
            </a:r>
            <a:r>
              <a:rPr lang="ru-RU" b="1" i="1" dirty="0" err="1" smtClean="0"/>
              <a:t>В.Шефнера</a:t>
            </a:r>
            <a:r>
              <a:rPr lang="ru-RU" b="1" i="1" dirty="0" smtClean="0"/>
              <a:t> «Странный сон»</a:t>
            </a:r>
            <a:endParaRPr lang="ru-RU" b="1" i="1" dirty="0"/>
          </a:p>
        </p:txBody>
      </p:sp>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404664"/>
            <a:ext cx="9144793" cy="6090432"/>
          </a:xfrm>
          <a:prstGeom prst="rect">
            <a:avLst/>
          </a:prstGeom>
        </p:spPr>
      </p:pic>
      <p:sp>
        <p:nvSpPr>
          <p:cNvPr id="5" name="Заголовок 4"/>
          <p:cNvSpPr>
            <a:spLocks noGrp="1"/>
          </p:cNvSpPr>
          <p:nvPr>
            <p:ph type="title"/>
          </p:nvPr>
        </p:nvSpPr>
        <p:spPr/>
        <p:txBody>
          <a:bodyPr/>
          <a:lstStyle/>
          <a:p>
            <a:r>
              <a:rPr lang="ru-RU" dirty="0"/>
              <a:t>Комментарий ФИПИ</a:t>
            </a:r>
          </a:p>
        </p:txBody>
      </p:sp>
      <p:sp>
        <p:nvSpPr>
          <p:cNvPr id="6" name="Объект 5"/>
          <p:cNvSpPr>
            <a:spLocks noGrp="1"/>
          </p:cNvSpPr>
          <p:nvPr>
            <p:ph idx="1"/>
          </p:nvPr>
        </p:nvSpPr>
        <p:spPr/>
        <p:txBody>
          <a:bodyPr>
            <a:normAutofit fontScale="62500" lnSpcReduction="20000"/>
          </a:bodyPr>
          <a:lstStyle/>
          <a:p>
            <a:pPr>
              <a:buNone/>
            </a:pPr>
            <a:r>
              <a:rPr lang="ru-RU" b="1" dirty="0" smtClean="0"/>
              <a:t> Темы </a:t>
            </a:r>
            <a:r>
              <a:rPr lang="ru-RU" b="1" dirty="0"/>
              <a:t>этого раздела:</a:t>
            </a:r>
          </a:p>
          <a:p>
            <a:r>
              <a:rPr lang="ru-RU" dirty="0"/>
              <a:t>- связаны с философскими, социальными, этическими, эстетическими проблемами, вопросами экологии;</a:t>
            </a:r>
          </a:p>
          <a:p>
            <a:r>
              <a:rPr lang="ru-RU" dirty="0"/>
              <a:t>- нацеливают 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науки;</a:t>
            </a:r>
          </a:p>
          <a:p>
            <a:r>
              <a:rPr lang="ru-RU" dirty="0"/>
              <a:t>- касаются миссии художника и ответственности человека науки, значения великих творений искусства и научных открытий (в том числе в связи с юбилейными датами);</a:t>
            </a:r>
          </a:p>
          <a:p>
            <a:r>
              <a:rPr lang="ru-RU" dirty="0"/>
              <a:t>- позволяют осмысливать роль культуры в жизни человека, важность исторической памяти, сохранения традиционных ценностей;</a:t>
            </a:r>
          </a:p>
          <a:p>
            <a:r>
              <a:rPr lang="ru-RU" dirty="0"/>
              <a:t>- побуждают задуматься о взаимодействии человека и природы, направлениях развития культуры, влияния технологий на жизнь </a:t>
            </a:r>
            <a:r>
              <a:rPr lang="ru-RU" dirty="0" smtClean="0"/>
              <a:t>человека;</a:t>
            </a:r>
          </a:p>
          <a:p>
            <a:r>
              <a:rPr lang="ru-RU" dirty="0" smtClean="0"/>
              <a:t>- позволяют осмысливать роль культуры в жизни человека, связь </a:t>
            </a:r>
            <a:r>
              <a:rPr lang="ru-RU" dirty="0" err="1" smtClean="0"/>
              <a:t>языкас</a:t>
            </a:r>
            <a:r>
              <a:rPr lang="ru-RU" dirty="0" smtClean="0"/>
              <a:t> историей страны, важность бережного отношения к языку, сохранение исторической памяти и традиционных ценностей.</a:t>
            </a:r>
            <a:endParaRPr lang="ru-RU" dirty="0"/>
          </a:p>
        </p:txBody>
      </p:sp>
    </p:spTree>
    <p:extLst>
      <p:ext uri="{BB962C8B-B14F-4D97-AF65-F5344CB8AC3E}">
        <p14:creationId xmlns="" xmlns:p14="http://schemas.microsoft.com/office/powerpoint/2010/main" val="3211024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397" y="383784"/>
            <a:ext cx="9144793" cy="6090432"/>
          </a:xfrm>
          <a:prstGeom prst="rect">
            <a:avLst/>
          </a:prstGeom>
        </p:spPr>
      </p:pic>
      <p:sp>
        <p:nvSpPr>
          <p:cNvPr id="6" name="Объект 5"/>
          <p:cNvSpPr>
            <a:spLocks noGrp="1"/>
          </p:cNvSpPr>
          <p:nvPr>
            <p:ph idx="1"/>
          </p:nvPr>
        </p:nvSpPr>
        <p:spPr>
          <a:xfrm>
            <a:off x="971600" y="548680"/>
            <a:ext cx="7715200" cy="5577483"/>
          </a:xfrm>
        </p:spPr>
        <p:txBody>
          <a:bodyPr/>
          <a:lstStyle/>
          <a:p>
            <a:r>
              <a:rPr lang="ru-RU" dirty="0"/>
              <a:t>Человек, «равнодушно идущий, на солнце глядящий небрежно».</a:t>
            </a:r>
          </a:p>
          <a:p>
            <a:pPr marL="0" indent="0" algn="r">
              <a:buNone/>
            </a:pPr>
            <a:r>
              <a:rPr lang="ru-RU" i="1" dirty="0"/>
              <a:t>В</a:t>
            </a:r>
            <a:r>
              <a:rPr lang="ru-RU" i="1" dirty="0" smtClean="0"/>
              <a:t>. Солоухин</a:t>
            </a:r>
            <a:r>
              <a:rPr lang="ru-RU" i="1" dirty="0"/>
              <a:t>. «Ягода</a:t>
            </a:r>
            <a:r>
              <a:rPr lang="ru-RU" i="1" dirty="0" smtClean="0"/>
              <a:t>»</a:t>
            </a:r>
          </a:p>
          <a:p>
            <a:r>
              <a:rPr lang="ru-RU" dirty="0" smtClean="0"/>
              <a:t>Неразумное </a:t>
            </a:r>
            <a:r>
              <a:rPr lang="ru-RU" dirty="0"/>
              <a:t>потребительское отношение к природе недопустимо – вот основная мысль стихотворения</a:t>
            </a:r>
          </a:p>
          <a:p>
            <a:endParaRPr lang="ru-RU" dirty="0"/>
          </a:p>
        </p:txBody>
      </p:sp>
      <p:grpSp>
        <p:nvGrpSpPr>
          <p:cNvPr id="3" name="Группа 2"/>
          <p:cNvGrpSpPr/>
          <p:nvPr/>
        </p:nvGrpSpPr>
        <p:grpSpPr>
          <a:xfrm>
            <a:off x="3053649" y="3364453"/>
            <a:ext cx="3551101" cy="3229665"/>
            <a:chOff x="2915816" y="3645024"/>
            <a:chExt cx="3551101" cy="3229665"/>
          </a:xfrm>
        </p:grpSpPr>
        <p:sp>
          <p:nvSpPr>
            <p:cNvPr id="2" name="Прямоугольник 1"/>
            <p:cNvSpPr/>
            <p:nvPr/>
          </p:nvSpPr>
          <p:spPr>
            <a:xfrm>
              <a:off x="2915816" y="3645024"/>
              <a:ext cx="3528392" cy="3212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915816" y="3649106"/>
              <a:ext cx="3551101" cy="3225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1136397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Autofit/>
          </a:bodyPr>
          <a:lstStyle/>
          <a:p>
            <a:r>
              <a:rPr lang="ru-RU" sz="3200" dirty="0"/>
              <a:t>Темы. Почему человек оказывает </a:t>
            </a:r>
            <a:r>
              <a:rPr lang="ru-RU" sz="3200" dirty="0" smtClean="0"/>
              <a:t>разрушительное  </a:t>
            </a:r>
            <a:r>
              <a:rPr lang="ru-RU" sz="3200" dirty="0"/>
              <a:t>влияние на природу</a:t>
            </a:r>
            <a:r>
              <a:rPr lang="ru-RU" sz="3200" dirty="0" smtClean="0"/>
              <a:t>?</a:t>
            </a:r>
            <a:endParaRPr lang="ru-RU" sz="3200" dirty="0"/>
          </a:p>
        </p:txBody>
      </p:sp>
      <p:sp>
        <p:nvSpPr>
          <p:cNvPr id="6" name="Объект 5"/>
          <p:cNvSpPr>
            <a:spLocks noGrp="1"/>
          </p:cNvSpPr>
          <p:nvPr>
            <p:ph idx="1"/>
          </p:nvPr>
        </p:nvSpPr>
        <p:spPr/>
        <p:txBody>
          <a:bodyPr>
            <a:normAutofit fontScale="77500" lnSpcReduction="20000"/>
          </a:bodyPr>
          <a:lstStyle/>
          <a:p>
            <a:pPr algn="ctr">
              <a:buNone/>
            </a:pPr>
            <a:r>
              <a:rPr lang="ru-RU" sz="3800" b="1" dirty="0"/>
              <a:t>Как нужно относиться к природе?</a:t>
            </a:r>
            <a:r>
              <a:rPr lang="ru-RU" dirty="0"/>
              <a:t/>
            </a:r>
            <a:br>
              <a:rPr lang="ru-RU" dirty="0"/>
            </a:br>
            <a:endParaRPr lang="ru-RU" dirty="0"/>
          </a:p>
          <a:p>
            <a:pPr>
              <a:buNone/>
            </a:pPr>
            <a:r>
              <a:rPr lang="ru-RU" b="1" i="1" dirty="0" smtClean="0"/>
              <a:t>		Исходные </a:t>
            </a:r>
            <a:r>
              <a:rPr lang="ru-RU" b="1" i="1" dirty="0"/>
              <a:t>тезисы. </a:t>
            </a:r>
            <a:r>
              <a:rPr lang="ru-RU" dirty="0"/>
              <a:t>Человек должен любить природу, помогать ей, но ни в коем случае не оказывать на неё разрушительное воздействие. Иначе неизбежны сложные экологические проблемы. Если мы будем разрушать природу, она отомстит. Экологически неграмотный человек в совокупности со сверхмощной техникой может нанести непоправимый ущерб окружающей среде. </a:t>
            </a:r>
          </a:p>
          <a:p>
            <a:pPr>
              <a:buNone/>
            </a:pPr>
            <a:r>
              <a:rPr lang="ru-RU" dirty="0" smtClean="0"/>
              <a:t>	Часто </a:t>
            </a:r>
            <a:r>
              <a:rPr lang="ru-RU" dirty="0"/>
              <a:t>люди причиняют вред ради личной выгоды</a:t>
            </a:r>
          </a:p>
          <a:p>
            <a:pPr>
              <a:buNone/>
            </a:pPr>
            <a:r>
              <a:rPr lang="ru-RU" dirty="0" smtClean="0"/>
              <a:t>	Иногда </a:t>
            </a:r>
            <a:r>
              <a:rPr lang="ru-RU" dirty="0"/>
              <a:t>жадность является причиной безответственного отношения к </a:t>
            </a:r>
            <a:r>
              <a:rPr lang="ru-RU" dirty="0" smtClean="0"/>
              <a:t>природе</a:t>
            </a:r>
            <a:endParaRPr lang="ru-RU" dirty="0"/>
          </a:p>
          <a:p>
            <a:pPr>
              <a:buNone/>
            </a:pPr>
            <a:r>
              <a:rPr lang="ru-RU" dirty="0" smtClean="0"/>
              <a:t>	В </a:t>
            </a:r>
            <a:r>
              <a:rPr lang="ru-RU" dirty="0"/>
              <a:t>своих произведениях русские писатели предупреждают о том, к чему может привести неразумное потребительское отношение к природе.</a:t>
            </a:r>
          </a:p>
          <a:p>
            <a:endParaRPr lang="ru-RU" dirty="0"/>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Б. Л. Васильев роман «Не стреляйте в белых лебедей»</a:t>
            </a:r>
          </a:p>
        </p:txBody>
      </p:sp>
      <p:sp>
        <p:nvSpPr>
          <p:cNvPr id="6" name="Объект 5"/>
          <p:cNvSpPr>
            <a:spLocks noGrp="1"/>
          </p:cNvSpPr>
          <p:nvPr>
            <p:ph idx="1"/>
          </p:nvPr>
        </p:nvSpPr>
        <p:spPr>
          <a:xfrm>
            <a:off x="683568" y="1600200"/>
            <a:ext cx="8136904" cy="4853136"/>
          </a:xfrm>
        </p:spPr>
        <p:txBody>
          <a:bodyPr>
            <a:noAutofit/>
          </a:bodyPr>
          <a:lstStyle/>
          <a:p>
            <a:pPr marL="0" indent="0">
              <a:buNone/>
            </a:pPr>
            <a:r>
              <a:rPr lang="ru-RU" sz="1600" dirty="0"/>
              <a:t>	Проблема экологии затронута в романе Васильева «Не стреляйте в белых лебедей». Главный герой Егор Полушкин  рискует своей жизнью и даже расстается с ней, пытаясь защитить своих подопечных — прекрасных, но таких уязвимых птиц. Он работает лесничим и слывет недотепой: люди высмеивают его непрактичность и оторванность от реальности. Но на самом деле Егор Полушкин — глубокая и самодостаточная личность, которая способна пожертвовать собой ради высоких целей. Охраняя лес от браконьеров и буквально заслоняя его собой, он оставляет людям своеобразное послание о необходимости беречь окружающий мир. Другой же герой ,лесничий Бурьянов, крайне безответственно относился к вверенной ему территории: вырубал лес для строительства собственного дома, обдирал липы, чтобы заработать на продаже моченого лыка, и, зная, что туристы глушат рыбу и охотятся в запрещенном месте, ничего не предпринимал</a:t>
            </a:r>
          </a:p>
          <a:p>
            <a:pPr>
              <a:buNone/>
            </a:pPr>
            <a:r>
              <a:rPr lang="ru-RU" sz="1600" dirty="0"/>
              <a:t>«</a:t>
            </a:r>
            <a:r>
              <a:rPr lang="ru-RU" sz="1600" b="1" i="1" dirty="0"/>
              <a:t>Природа, она все покуда терпит. Она молчком умирает </a:t>
            </a:r>
            <a:r>
              <a:rPr lang="ru-RU" sz="1600" b="1" i="1" dirty="0" err="1"/>
              <a:t>домолетно</a:t>
            </a:r>
            <a:r>
              <a:rPr lang="ru-RU" sz="1600" b="1" i="1" dirty="0"/>
              <a:t>. И никакой человек не царь ей, природе-то… Сын он ее, старший сыночек. Так разумным же будь, не вгоняй в гроб маменьку…»,- предупреждает автор.</a:t>
            </a:r>
          </a:p>
          <a:p>
            <a:pPr>
              <a:buNone/>
            </a:pPr>
            <a:endParaRPr lang="ru-RU" sz="1600" dirty="0"/>
          </a:p>
          <a:p>
            <a:pPr algn="ctr">
              <a:buNone/>
            </a:pPr>
            <a:r>
              <a:rPr lang="ru-RU" sz="1600" b="1" dirty="0"/>
              <a:t>Микро-вывод</a:t>
            </a:r>
          </a:p>
          <a:p>
            <a:pPr>
              <a:buNone/>
            </a:pPr>
            <a:r>
              <a:rPr lang="ru-RU" sz="1600" dirty="0" smtClean="0"/>
              <a:t>		Злоупотребляя </a:t>
            </a:r>
            <a:r>
              <a:rPr lang="ru-RU" sz="1600" dirty="0"/>
              <a:t>природой и разрушая ее, человек разрушает тем самым </a:t>
            </a:r>
            <a:r>
              <a:rPr lang="ru-RU" sz="1600" dirty="0" smtClean="0"/>
              <a:t>основу собственного </a:t>
            </a:r>
            <a:r>
              <a:rPr lang="ru-RU" sz="1600" dirty="0"/>
              <a:t>существования и собственного будущего, - разрушает сначала духовно, а затем физически</a:t>
            </a:r>
          </a:p>
          <a:p>
            <a:pPr>
              <a:buNone/>
            </a:pPr>
            <a:endParaRPr lang="ru-RU" sz="1600"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a:t>В.П. Астафьев .Рассказ «Царь-рыба» </a:t>
            </a:r>
          </a:p>
        </p:txBody>
      </p:sp>
      <p:sp>
        <p:nvSpPr>
          <p:cNvPr id="6" name="Объект 5"/>
          <p:cNvSpPr>
            <a:spLocks noGrp="1"/>
          </p:cNvSpPr>
          <p:nvPr>
            <p:ph idx="1"/>
          </p:nvPr>
        </p:nvSpPr>
        <p:spPr/>
        <p:txBody>
          <a:bodyPr>
            <a:normAutofit fontScale="85000" lnSpcReduction="20000"/>
          </a:bodyPr>
          <a:lstStyle/>
          <a:p>
            <a:pPr>
              <a:buNone/>
            </a:pPr>
            <a:r>
              <a:rPr lang="ru-RU" dirty="0" smtClean="0"/>
              <a:t>		Русский </a:t>
            </a:r>
            <a:r>
              <a:rPr lang="ru-RU" dirty="0"/>
              <a:t>писатель Виктор Астафьев в своем рассказе «Царь-рыба» выражает мнение, что люди, варварски истребляющие природу, проявляют в этом свою </a:t>
            </a:r>
            <a:r>
              <a:rPr lang="ru-RU" dirty="0" err="1"/>
              <a:t>бездуховность</a:t>
            </a:r>
            <a:r>
              <a:rPr lang="ru-RU" dirty="0"/>
              <a:t> и аморальность</a:t>
            </a:r>
          </a:p>
          <a:p>
            <a:pPr>
              <a:buNone/>
            </a:pPr>
            <a:r>
              <a:rPr lang="ru-RU" dirty="0" smtClean="0"/>
              <a:t>		Царь-рыба </a:t>
            </a:r>
            <a:r>
              <a:rPr lang="ru-RU" dirty="0"/>
              <a:t>— это огромный осетр. С ним борется человек, и борьба завершается драматически. Тяжело раненная царь-рыба не сдается человеку, она уходит от него, чтобы умереть, унося в своем теле крючки. «Яростная, тяжело раненная, но не укрощенная, она грохнулась где-то в невидимости, плеснулась в холодной заверти, буйство охватило освободившуюся, волшебную царь-рыбу».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endParaRPr lang="ru-RU" dirty="0"/>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r>
              <a:rPr lang="ru-RU" dirty="0" smtClean="0"/>
              <a:t>В.Распутин. «Прощание </a:t>
            </a:r>
            <a:r>
              <a:rPr lang="ru-RU" dirty="0"/>
              <a:t>с Матёрой».</a:t>
            </a:r>
          </a:p>
        </p:txBody>
      </p:sp>
      <p:sp>
        <p:nvSpPr>
          <p:cNvPr id="6" name="Объект 5"/>
          <p:cNvSpPr>
            <a:spLocks noGrp="1"/>
          </p:cNvSpPr>
          <p:nvPr>
            <p:ph idx="1"/>
          </p:nvPr>
        </p:nvSpPr>
        <p:spPr/>
        <p:txBody>
          <a:bodyPr>
            <a:normAutofit/>
          </a:bodyPr>
          <a:lstStyle/>
          <a:p>
            <a:pPr>
              <a:buNone/>
            </a:pPr>
            <a:r>
              <a:rPr lang="ru-RU" dirty="0" smtClean="0"/>
              <a:t>		В </a:t>
            </a:r>
            <a:r>
              <a:rPr lang="ru-RU" dirty="0"/>
              <a:t>повести Распутина «Прощание с Матерой» отражена проблема экологии. Человечество нуждалось в новой ГЭС, и для ее строительства было необходимо затопить остров. Власти позаботились о людях, живших на </a:t>
            </a:r>
            <a:r>
              <a:rPr lang="ru-RU" dirty="0" err="1"/>
              <a:t>Матере</a:t>
            </a:r>
            <a:r>
              <a:rPr lang="ru-RU" dirty="0"/>
              <a:t>, предоставив им новое жилье, а маленький животный мир исчез под водой весте с островом. Уничтожение природы-это ступень нравственного падения человека и человечества.</a:t>
            </a:r>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6" name="Объект 5"/>
          <p:cNvSpPr>
            <a:spLocks noGrp="1"/>
          </p:cNvSpPr>
          <p:nvPr>
            <p:ph idx="1"/>
          </p:nvPr>
        </p:nvSpPr>
        <p:spPr>
          <a:xfrm>
            <a:off x="467545" y="532246"/>
            <a:ext cx="8034062" cy="5793507"/>
          </a:xfrm>
        </p:spPr>
        <p:txBody>
          <a:bodyPr>
            <a:normAutofit lnSpcReduction="10000"/>
          </a:bodyPr>
          <a:lstStyle/>
          <a:p>
            <a:pPr algn="ctr">
              <a:buNone/>
            </a:pPr>
            <a:r>
              <a:rPr lang="ru-RU" b="1" dirty="0" smtClean="0"/>
              <a:t>		Пьеса </a:t>
            </a:r>
            <a:r>
              <a:rPr lang="ru-RU" b="1" dirty="0"/>
              <a:t>А.П. Чехова «Вишневый сад»  </a:t>
            </a:r>
          </a:p>
          <a:p>
            <a:pPr algn="just">
              <a:buNone/>
            </a:pPr>
            <a:r>
              <a:rPr lang="ru-RU" dirty="0" smtClean="0"/>
              <a:t>	В </a:t>
            </a:r>
            <a:r>
              <a:rPr lang="ru-RU" dirty="0"/>
              <a:t>пьесе А.П. Чехова «Вишневый сад»  героев не волнует судьба плодовых деревьев </a:t>
            </a:r>
            <a:r>
              <a:rPr lang="ru-RU" dirty="0" smtClean="0"/>
              <a:t>. Раневская </a:t>
            </a:r>
            <a:r>
              <a:rPr lang="ru-RU" dirty="0"/>
              <a:t>и Гаев хотят сохранить их лишь как воспоминание о чудесном прошлом, а Лопахина интересует прибыль от участков. Он без зазрения совести приказал вырубить вековые деревья и разделить участок на дачные угодья. А ведь Лопахин умеет ценить красоту: его восхищает сад, “прекраснее которого нет ничего на свете”. Но он — человек деятельный и практичный.  Вишневый сад - символ красоты. Но кто же спасет красоту, если люди, которые способны ее ценить, не в силах за нее бороться, а люди энергичные и деятельные смотрят на нее только как на источник выгоды и наживы?</a:t>
            </a:r>
          </a:p>
          <a:p>
            <a:pPr>
              <a:buNone/>
            </a:pPr>
            <a:endParaRPr lang="ru-RU" b="1" dirty="0"/>
          </a:p>
          <a:p>
            <a:pPr>
              <a:buNone/>
            </a:pPr>
            <a:endParaRPr lang="ru-RU" dirty="0"/>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6" name="Объект 5"/>
          <p:cNvSpPr>
            <a:spLocks noGrp="1"/>
          </p:cNvSpPr>
          <p:nvPr>
            <p:ph idx="1"/>
          </p:nvPr>
        </p:nvSpPr>
        <p:spPr>
          <a:xfrm>
            <a:off x="683568" y="548680"/>
            <a:ext cx="7859216" cy="5793507"/>
          </a:xfrm>
        </p:spPr>
        <p:txBody>
          <a:bodyPr>
            <a:normAutofit lnSpcReduction="10000"/>
          </a:bodyPr>
          <a:lstStyle/>
          <a:p>
            <a:pPr algn="ctr">
              <a:buNone/>
            </a:pPr>
            <a:r>
              <a:rPr lang="ru-RU" b="1" dirty="0" smtClean="0"/>
              <a:t>В. Астафьев, рассказ «</a:t>
            </a:r>
            <a:r>
              <a:rPr lang="ru-RU" b="1" dirty="0" err="1" smtClean="0"/>
              <a:t>Людочка</a:t>
            </a:r>
            <a:r>
              <a:rPr lang="ru-RU" b="1" dirty="0" smtClean="0"/>
              <a:t>»</a:t>
            </a:r>
          </a:p>
          <a:p>
            <a:pPr algn="just">
              <a:buNone/>
            </a:pPr>
            <a:r>
              <a:rPr lang="ru-RU" dirty="0" smtClean="0"/>
              <a:t>		В. Астафьев, автор рассказа «</a:t>
            </a:r>
            <a:r>
              <a:rPr lang="ru-RU" dirty="0" err="1" smtClean="0"/>
              <a:t>Людочка</a:t>
            </a:r>
            <a:r>
              <a:rPr lang="ru-RU" dirty="0" smtClean="0"/>
              <a:t>», описал последствия индустриализации на примере маленького городка в глубинке, где заводы и предприятия превратили местную речку в особо опасную свалку отходов. Постарались и местные жители, которые сваливали туда даже трупы отжившей свое скотины. Нетрудно догадаться, что все это варево (а река действительно бурлила как кипяток) попадало в грунтовые воды и влияло на экологическую обстановку. Деревья повалились, росли кривыми и чахлыми, воздух был загрязнен, как и почва. За полвека люди превратили это место в болото, где все гибнет или влачит жалкую уродливую жизнь.</a:t>
            </a:r>
          </a:p>
          <a:p>
            <a:endParaRPr lang="ru-RU" dirty="0"/>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457200" y="274638"/>
            <a:ext cx="6257940" cy="1143000"/>
          </a:xfrm>
        </p:spPr>
        <p:txBody>
          <a:bodyPr/>
          <a:lstStyle/>
          <a:p>
            <a:r>
              <a:rPr lang="ru-RU" dirty="0" smtClean="0"/>
              <a:t>Человек и природа</a:t>
            </a:r>
            <a:endParaRPr lang="ru-RU" dirty="0"/>
          </a:p>
        </p:txBody>
      </p:sp>
      <p:sp>
        <p:nvSpPr>
          <p:cNvPr id="6" name="Объект 5"/>
          <p:cNvSpPr>
            <a:spLocks noGrp="1"/>
          </p:cNvSpPr>
          <p:nvPr>
            <p:ph idx="1"/>
          </p:nvPr>
        </p:nvSpPr>
        <p:spPr>
          <a:xfrm>
            <a:off x="500034" y="2143116"/>
            <a:ext cx="8229600" cy="3900502"/>
          </a:xfrm>
        </p:spPr>
        <p:txBody>
          <a:bodyPr>
            <a:noAutofit/>
          </a:bodyPr>
          <a:lstStyle/>
          <a:p>
            <a:pPr algn="ctr">
              <a:buNone/>
            </a:pPr>
            <a:r>
              <a:rPr lang="ru-RU" sz="2400" b="1" dirty="0"/>
              <a:t>Т. </a:t>
            </a:r>
            <a:r>
              <a:rPr lang="ru-RU" sz="2400" b="1" dirty="0" smtClean="0"/>
              <a:t>Толстая. Антиутопия </a:t>
            </a:r>
            <a:r>
              <a:rPr lang="ru-RU" sz="2400" b="1" dirty="0"/>
              <a:t>«</a:t>
            </a:r>
            <a:r>
              <a:rPr lang="ru-RU" sz="2400" b="1" dirty="0" err="1"/>
              <a:t>Кысь</a:t>
            </a:r>
            <a:r>
              <a:rPr lang="ru-RU" sz="2400" b="1" dirty="0"/>
              <a:t>»</a:t>
            </a:r>
          </a:p>
          <a:p>
            <a:pPr>
              <a:buNone/>
            </a:pPr>
            <a:r>
              <a:rPr lang="ru-RU" sz="2400" dirty="0" smtClean="0"/>
              <a:t>		Последствия </a:t>
            </a:r>
            <a:r>
              <a:rPr lang="ru-RU" sz="2400" dirty="0"/>
              <a:t>равнодушия к экологии описала Т. Толстая в антиутопии «</a:t>
            </a:r>
            <a:r>
              <a:rPr lang="ru-RU" sz="2400" dirty="0" err="1"/>
              <a:t>Кысь</a:t>
            </a:r>
            <a:r>
              <a:rPr lang="ru-RU" sz="2400" dirty="0"/>
              <a:t>». Мир столкнулся с ядерной катастрофой, и все люди, выжившие в ужасных условиях, больше не могли продолжать свой род: те, кто родился в новых реалиях, были совершенно не похожи на родителей. Все попытки воспитать их и привить им культуру оказались тщетными. Облик человечества кардинально изменился, как и окружающий мир, изуродованный радиацией</a:t>
            </a:r>
          </a:p>
          <a:p>
            <a:pPr>
              <a:buNone/>
            </a:pPr>
            <a:endParaRPr lang="ru-RU" sz="2000" dirty="0"/>
          </a:p>
        </p:txBody>
      </p:sp>
      <p:pic>
        <p:nvPicPr>
          <p:cNvPr id="9" name="Рисунок 8" descr="5b16ecead1a6cca8e3cbd893daf51920b8821036.jpeg"/>
          <p:cNvPicPr>
            <a:picLocks noChangeAspect="1"/>
          </p:cNvPicPr>
          <p:nvPr/>
        </p:nvPicPr>
        <p:blipFill>
          <a:blip r:embed="rId3"/>
          <a:stretch>
            <a:fillRect/>
          </a:stretch>
        </p:blipFill>
        <p:spPr>
          <a:xfrm>
            <a:off x="6715140" y="214290"/>
            <a:ext cx="2206612" cy="1672198"/>
          </a:xfrm>
          <a:prstGeom prst="rect">
            <a:avLst/>
          </a:prstGeom>
        </p:spPr>
      </p:pic>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3453" y="394643"/>
            <a:ext cx="6615130" cy="1143000"/>
          </a:xfrm>
        </p:spPr>
        <p:txBody>
          <a:bodyPr/>
          <a:lstStyle/>
          <a:p>
            <a:pPr algn="ctr"/>
            <a:r>
              <a:rPr lang="ru-RU" dirty="0" smtClean="0"/>
              <a:t>Человек и природа</a:t>
            </a:r>
            <a:endParaRPr lang="ru-RU" dirty="0"/>
          </a:p>
        </p:txBody>
      </p:sp>
      <p:sp>
        <p:nvSpPr>
          <p:cNvPr id="6" name="Объект 5"/>
          <p:cNvSpPr>
            <a:spLocks noGrp="1"/>
          </p:cNvSpPr>
          <p:nvPr>
            <p:ph idx="1"/>
          </p:nvPr>
        </p:nvSpPr>
        <p:spPr>
          <a:xfrm>
            <a:off x="457200" y="1714488"/>
            <a:ext cx="7758138" cy="4411675"/>
          </a:xfrm>
        </p:spPr>
        <p:txBody>
          <a:bodyPr>
            <a:normAutofit fontScale="77500" lnSpcReduction="20000"/>
          </a:bodyPr>
          <a:lstStyle/>
          <a:p>
            <a:pPr algn="ctr">
              <a:buNone/>
            </a:pPr>
            <a:r>
              <a:rPr lang="ru-RU" sz="3400" b="1" dirty="0" smtClean="0"/>
              <a:t>Рассказ </a:t>
            </a:r>
            <a:r>
              <a:rPr lang="ru-RU" sz="3400" b="1" dirty="0"/>
              <a:t>Е. Носова «Кукла»</a:t>
            </a:r>
          </a:p>
          <a:p>
            <a:pPr>
              <a:buNone/>
            </a:pPr>
            <a:r>
              <a:rPr lang="ru-RU" sz="3400" dirty="0" smtClean="0"/>
              <a:t>		В </a:t>
            </a:r>
            <a:r>
              <a:rPr lang="ru-RU" sz="3400" dirty="0"/>
              <a:t>рассказе Носов с горестью описывает опустошение и медленную гибель красоты, богатства природы. Реки становятся мельче, зарастают тиной, травой и уже не радуют глаз так, как это было раньше. Не стало рыбы в реке, постепенно исчезает все, что совсем недавно жило и развивалось. Рассказ производит тягостное впечатление. Но вместе с тем он заставляет читателя задуматься. Задуматься о выборе человека, который сам решает, какие дела ему творить – добрые или злые. И кукла, и погибающая природа – все это на совести человека. </a:t>
            </a:r>
          </a:p>
          <a:p>
            <a:pPr algn="ctr"/>
            <a:endParaRPr lang="ru-RU" dirty="0"/>
          </a:p>
        </p:txBody>
      </p:sp>
      <p:pic>
        <p:nvPicPr>
          <p:cNvPr id="8" name="Рисунок 7" descr="Без названия (1).jfif"/>
          <p:cNvPicPr>
            <a:picLocks noChangeAspect="1"/>
          </p:cNvPicPr>
          <p:nvPr/>
        </p:nvPicPr>
        <p:blipFill>
          <a:blip r:embed="rId3"/>
          <a:stretch>
            <a:fillRect/>
          </a:stretch>
        </p:blipFill>
        <p:spPr>
          <a:xfrm>
            <a:off x="6300192" y="193739"/>
            <a:ext cx="2652704" cy="157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814374" y="551628"/>
            <a:ext cx="7886700" cy="1325563"/>
          </a:xfrm>
        </p:spPr>
        <p:txBody>
          <a:bodyPr/>
          <a:lstStyle/>
          <a:p>
            <a:pPr algn="ctr"/>
            <a:r>
              <a:rPr lang="ru-RU" dirty="0" smtClean="0"/>
              <a:t>Человек и природа</a:t>
            </a:r>
            <a:endParaRPr lang="ru-RU" dirty="0"/>
          </a:p>
        </p:txBody>
      </p:sp>
      <p:sp>
        <p:nvSpPr>
          <p:cNvPr id="6" name="Объект 5"/>
          <p:cNvSpPr>
            <a:spLocks noGrp="1"/>
          </p:cNvSpPr>
          <p:nvPr>
            <p:ph idx="1"/>
          </p:nvPr>
        </p:nvSpPr>
        <p:spPr>
          <a:xfrm>
            <a:off x="500034" y="1857364"/>
            <a:ext cx="8229600" cy="4525963"/>
          </a:xfrm>
        </p:spPr>
        <p:txBody>
          <a:bodyPr>
            <a:normAutofit fontScale="85000" lnSpcReduction="20000"/>
          </a:bodyPr>
          <a:lstStyle/>
          <a:p>
            <a:pPr algn="ctr">
              <a:buNone/>
            </a:pPr>
            <a:r>
              <a:rPr lang="ru-RU" sz="3400" b="1" dirty="0" smtClean="0"/>
              <a:t>И.С.Тургенев </a:t>
            </a:r>
            <a:r>
              <a:rPr lang="ru-RU" sz="3400" b="1" dirty="0"/>
              <a:t>«Бирюк»</a:t>
            </a:r>
          </a:p>
          <a:p>
            <a:pPr>
              <a:buNone/>
            </a:pPr>
            <a:r>
              <a:rPr lang="ru-RU" sz="3400" dirty="0" smtClean="0"/>
              <a:t>		Любовь к природе стала одной из главных тем рассказа И.С. Тургенева «Бирюк». Герой был лесником и следил за тем, чтобы крестьяне не воровали лес. Крестьяне искренне не понимали, зачем Бирюк так рьяно охраняет леса? Он и сам не смог бы этого объяснить: просто честно выполнял свой долг, оберегая природу от людей. Он любил свое дело и свою чащу, где находил все, что ему нужно. Бирюк жалел эти заповедные кущи и заботился о них, навлекая на себя неодобрение и даже осуждение всех остальных жителей.</a:t>
            </a:r>
          </a:p>
          <a:p>
            <a:endParaRPr lang="ru-RU" dirty="0"/>
          </a:p>
        </p:txBody>
      </p:sp>
      <p:pic>
        <p:nvPicPr>
          <p:cNvPr id="8" name="Рисунок 7" descr="Ivan_Turgenev__Biryuk.jpeg"/>
          <p:cNvPicPr>
            <a:picLocks noChangeAspect="1"/>
          </p:cNvPicPr>
          <p:nvPr/>
        </p:nvPicPr>
        <p:blipFill>
          <a:blip r:embed="rId3" cstate="print"/>
          <a:stretch>
            <a:fillRect/>
          </a:stretch>
        </p:blipFill>
        <p:spPr>
          <a:xfrm>
            <a:off x="7500958" y="142852"/>
            <a:ext cx="1521612" cy="2143116"/>
          </a:xfrm>
          <a:prstGeom prst="rect">
            <a:avLst/>
          </a:prstGeom>
        </p:spPr>
      </p:pic>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pPr algn="ctr"/>
            <a:r>
              <a:rPr lang="ru-RU" dirty="0"/>
              <a:t>Первый </a:t>
            </a:r>
            <a:r>
              <a:rPr lang="ru-RU" dirty="0" smtClean="0"/>
              <a:t>раздел - природа </a:t>
            </a:r>
            <a:r>
              <a:rPr lang="ru-RU" dirty="0"/>
              <a:t>и человек</a:t>
            </a:r>
          </a:p>
        </p:txBody>
      </p:sp>
      <p:sp>
        <p:nvSpPr>
          <p:cNvPr id="6" name="Объект 5"/>
          <p:cNvSpPr>
            <a:spLocks noGrp="1"/>
          </p:cNvSpPr>
          <p:nvPr>
            <p:ph idx="1"/>
          </p:nvPr>
        </p:nvSpPr>
        <p:spPr>
          <a:xfrm>
            <a:off x="457200" y="2204864"/>
            <a:ext cx="8229600" cy="4525963"/>
          </a:xfrm>
        </p:spPr>
        <p:txBody>
          <a:bodyPr/>
          <a:lstStyle/>
          <a:p>
            <a:pPr algn="ctr"/>
            <a:r>
              <a:rPr lang="ru-RU" dirty="0"/>
              <a:t>Темы, сформулированные на основе указанной проблематики, позволяют поразмышлять над эстетическими, экологическими, социальными и др. </a:t>
            </a:r>
            <a:r>
              <a:rPr lang="ru-RU" dirty="0" smtClean="0"/>
              <a:t>аспектами </a:t>
            </a:r>
            <a:r>
              <a:rPr lang="ru-RU" dirty="0"/>
              <a:t>взаимодействия человека и природы.</a:t>
            </a:r>
          </a:p>
        </p:txBody>
      </p:sp>
    </p:spTree>
    <p:extLst>
      <p:ext uri="{BB962C8B-B14F-4D97-AF65-F5344CB8AC3E}">
        <p14:creationId xmlns="" xmlns:p14="http://schemas.microsoft.com/office/powerpoint/2010/main" val="2185947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6" name="Объект 5"/>
          <p:cNvSpPr>
            <a:spLocks noGrp="1"/>
          </p:cNvSpPr>
          <p:nvPr>
            <p:ph idx="1"/>
          </p:nvPr>
        </p:nvSpPr>
        <p:spPr>
          <a:xfrm>
            <a:off x="750403" y="383784"/>
            <a:ext cx="7643192" cy="5793507"/>
          </a:xfrm>
        </p:spPr>
        <p:txBody>
          <a:bodyPr>
            <a:normAutofit fontScale="92500" lnSpcReduction="10000"/>
          </a:bodyPr>
          <a:lstStyle/>
          <a:p>
            <a:pPr algn="ctr">
              <a:buNone/>
            </a:pPr>
            <a:r>
              <a:rPr lang="ru-RU" b="1" dirty="0"/>
              <a:t>Вывод</a:t>
            </a:r>
          </a:p>
          <a:p>
            <a:pPr>
              <a:buNone/>
            </a:pPr>
            <a:r>
              <a:rPr lang="ru-RU" dirty="0"/>
              <a:t> </a:t>
            </a:r>
            <a:r>
              <a:rPr lang="ru-RU" dirty="0" smtClean="0"/>
              <a:t>		Человек </a:t>
            </a:r>
            <a:r>
              <a:rPr lang="ru-RU" dirty="0"/>
              <a:t>— неотъемлемая часть природы . Как бы человек не отдалялся от природы, он остается с ней связан, хотя бы тем, что продолжает обитать внутри ее пределов. Еще не найдена другая пригодная для жизни планета, не колонизированы Луна или Марс, поэтому бежать некуда. Из-за этого нам приходится считаться с природой, как и другим обитателям планеты: животным, птицам, морским обитателям и прочим</a:t>
            </a:r>
          </a:p>
          <a:p>
            <a:pPr>
              <a:buNone/>
            </a:pPr>
            <a:r>
              <a:rPr lang="ru-RU" dirty="0" smtClean="0"/>
              <a:t>		Взаимоотношения </a:t>
            </a:r>
            <a:r>
              <a:rPr lang="ru-RU" dirty="0"/>
              <a:t>человека с природой очень разнообразны</a:t>
            </a:r>
            <a:r>
              <a:rPr lang="ru-RU" dirty="0" smtClean="0"/>
              <a:t>. Кем </a:t>
            </a:r>
            <a:r>
              <a:rPr lang="ru-RU" dirty="0"/>
              <a:t>приходятся человек и природа друг другу? Друзьями? Врагами? Нерадивым ребенком и матерью? На самом деле, все вместе взятое и даже больше. Все зависит от того, под каким углом рассматривать место человека в мире.</a:t>
            </a:r>
          </a:p>
          <a:p>
            <a:pPr>
              <a:buNone/>
            </a:pPr>
            <a:endParaRPr lang="ru-RU" dirty="0"/>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a:bodyPr>
          <a:lstStyle/>
          <a:p>
            <a:pPr algn="ctr"/>
            <a:r>
              <a:rPr lang="ru-RU" dirty="0" smtClean="0"/>
              <a:t>Взаимоотношения </a:t>
            </a:r>
            <a:r>
              <a:rPr lang="ru-RU" dirty="0"/>
              <a:t>человека с природой</a:t>
            </a:r>
          </a:p>
        </p:txBody>
      </p:sp>
      <p:graphicFrame>
        <p:nvGraphicFramePr>
          <p:cNvPr id="3" name="Объект 2"/>
          <p:cNvGraphicFramePr>
            <a:graphicFrameLocks noGrp="1"/>
          </p:cNvGraphicFramePr>
          <p:nvPr>
            <p:ph idx="1"/>
            <p:extLst>
              <p:ext uri="{D42A27DB-BD31-4B8C-83A1-F6EECF244321}">
                <p14:modId xmlns="" xmlns:p14="http://schemas.microsoft.com/office/powerpoint/2010/main" val="1008519563"/>
              </p:ext>
            </p:extLst>
          </p:nvPr>
        </p:nvGraphicFramePr>
        <p:xfrm>
          <a:off x="457200" y="1916832"/>
          <a:ext cx="8229600" cy="4246880"/>
        </p:xfrm>
        <a:graphic>
          <a:graphicData uri="http://schemas.openxmlformats.org/drawingml/2006/table">
            <a:tbl>
              <a:tblPr firstRow="1" bandRow="1">
                <a:tableStyleId>{616DA210-FB5B-4158-B5E0-FEB733F419BA}</a:tableStyleId>
              </a:tblPr>
              <a:tblGrid>
                <a:gridCol w="2016224">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053136">
                  <a:extLst>
                    <a:ext uri="{9D8B030D-6E8A-4147-A177-3AD203B41FA5}">
                      <a16:colId xmlns="" xmlns:a16="http://schemas.microsoft.com/office/drawing/2014/main" val="20002"/>
                    </a:ext>
                  </a:extLst>
                </a:gridCol>
              </a:tblGrid>
              <a:tr h="370840">
                <a:tc>
                  <a:txBody>
                    <a:bodyPr/>
                    <a:lstStyle/>
                    <a:p>
                      <a:pPr>
                        <a:lnSpc>
                          <a:spcPct val="115000"/>
                        </a:lnSpc>
                        <a:spcAft>
                          <a:spcPts val="1000"/>
                        </a:spcAft>
                      </a:pPr>
                      <a:r>
                        <a:rPr lang="ru-RU" sz="1100" dirty="0">
                          <a:effectLst/>
                        </a:rPr>
                        <a:t>Гармоничные отношения с природой</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100" dirty="0">
                          <a:effectLst/>
                        </a:rPr>
                        <a:t>«Слово о полку Игореве» </a:t>
                      </a:r>
                    </a:p>
                    <a:p>
                      <a:pPr>
                        <a:spcAft>
                          <a:spcPts val="1250"/>
                        </a:spcAft>
                      </a:pPr>
                      <a:r>
                        <a:rPr lang="ru-RU" sz="1100" dirty="0">
                          <a:effectLst/>
                        </a:rPr>
                        <a:t>Л. Н. Толстой «Война и мир»</a:t>
                      </a:r>
                      <a:endParaRPr lang="ru-RU" sz="1000" dirty="0">
                        <a:effectLst/>
                      </a:endParaRPr>
                    </a:p>
                    <a:p>
                      <a:pPr fontAlgn="base">
                        <a:lnSpc>
                          <a:spcPct val="115000"/>
                        </a:lnSpc>
                        <a:spcAft>
                          <a:spcPts val="0"/>
                        </a:spcAft>
                      </a:pPr>
                      <a:r>
                        <a:rPr lang="ru-RU" sz="1050" dirty="0">
                          <a:effectLst/>
                        </a:rPr>
                        <a:t>И. Тургенев «Бирюк»;</a:t>
                      </a:r>
                      <a:endParaRPr lang="ru-RU" sz="1100" dirty="0">
                        <a:effectLst/>
                      </a:endParaRPr>
                    </a:p>
                    <a:p>
                      <a:pPr>
                        <a:lnSpc>
                          <a:spcPct val="115000"/>
                        </a:lnSpc>
                        <a:spcAft>
                          <a:spcPts val="1000"/>
                        </a:spcAft>
                      </a:pPr>
                      <a:r>
                        <a:rPr lang="ru-RU" sz="1050" dirty="0">
                          <a:effectLst/>
                        </a:rPr>
                        <a:t>А. Куприн «Олеся»;</a:t>
                      </a:r>
                      <a:endParaRPr lang="ru-RU" sz="11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100" dirty="0">
                          <a:effectLst/>
                        </a:rPr>
                        <a:t>«Слово о полку Игореве» показывает насколько гармоничными могут быть отношения между природой и человеком. Когда Игорь нуждался в помощи, Ярославна обратилась к природе с мольбой, и она ответила. Так, волны вынесли князя на берег, а дятлы стуком указывали путь. Герой вернулся домой целым и невредимым.</a:t>
                      </a:r>
                    </a:p>
                    <a:p>
                      <a:pPr>
                        <a:spcAft>
                          <a:spcPts val="1250"/>
                        </a:spcAft>
                      </a:pPr>
                      <a:r>
                        <a:rPr lang="ru-RU" sz="1100" dirty="0">
                          <a:effectLst/>
                        </a:rPr>
                        <a:t>Гармоничные отношения с окружающим миром складывались и у героя романа Толстого «Война и мир». Кажется, что природа отражает душевное состояние Болконского Увидев уродливый и хмурый дуб ,</a:t>
                      </a:r>
                      <a:r>
                        <a:rPr lang="ru-RU" sz="1100" dirty="0" err="1">
                          <a:effectLst/>
                        </a:rPr>
                        <a:t>онподумал</a:t>
                      </a:r>
                      <a:r>
                        <a:rPr lang="ru-RU" sz="1100" dirty="0">
                          <a:effectLst/>
                        </a:rPr>
                        <a:t>, что нет ни любви, ни весны, ни счастья. Но взглянув на то же дерево, покрытое молодыми листьями, Болконский пришел к выводу, что в 31 жизнь только начинается.</a:t>
                      </a:r>
                    </a:p>
                    <a:p>
                      <a:pPr>
                        <a:spcAft>
                          <a:spcPts val="1250"/>
                        </a:spcAft>
                      </a:pPr>
                      <a:r>
                        <a:rPr lang="ru-RU" sz="1000" dirty="0">
                          <a:effectLst/>
                        </a:rPr>
                        <a:t> </a:t>
                      </a:r>
                      <a:endParaRPr lang="ru-RU" sz="1000" dirty="0">
                        <a:solidFill>
                          <a:schemeClr val="bg1"/>
                        </a:solidFill>
                        <a:effectLst/>
                        <a:latin typeface="Calibri"/>
                        <a:ea typeface="Times New Roman"/>
                        <a:cs typeface="Times New Roman"/>
                      </a:endParaRPr>
                    </a:p>
                  </a:txBody>
                  <a:tcPr marL="68580" marR="68580" marT="0" marB="0"/>
                </a:tc>
                <a:extLst>
                  <a:ext uri="{0D108BD9-81ED-4DB2-BD59-A6C34878D82A}">
                    <a16:rowId xmlns="" xmlns:a16="http://schemas.microsoft.com/office/drawing/2014/main" val="10000"/>
                  </a:ext>
                </a:extLst>
              </a:tr>
              <a:tr h="370840">
                <a:tc>
                  <a:txBody>
                    <a:bodyPr/>
                    <a:lstStyle/>
                    <a:p>
                      <a:pPr>
                        <a:lnSpc>
                          <a:spcPct val="115000"/>
                        </a:lnSpc>
                        <a:spcAft>
                          <a:spcPts val="1000"/>
                        </a:spcAft>
                      </a:pPr>
                      <a:r>
                        <a:rPr lang="ru-RU" sz="1050" dirty="0">
                          <a:effectLst/>
                        </a:rPr>
                        <a:t>Потребительское отношение к природе. Жестокое отношение к природе (Почему человек потребительски относится к природе?)</a:t>
                      </a:r>
                      <a:endParaRPr lang="ru-RU" sz="1100" b="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050" dirty="0">
                          <a:effectLst/>
                        </a:rPr>
                        <a:t>В. Бианки «Золотое сердечко»</a:t>
                      </a:r>
                      <a:endParaRPr lang="ru-RU" sz="1100" dirty="0">
                        <a:effectLst/>
                      </a:endParaRPr>
                    </a:p>
                    <a:p>
                      <a:pPr>
                        <a:lnSpc>
                          <a:spcPct val="115000"/>
                        </a:lnSpc>
                        <a:spcAft>
                          <a:spcPts val="1000"/>
                        </a:spcAft>
                      </a:pPr>
                      <a:r>
                        <a:rPr lang="ru-RU" sz="1050" dirty="0">
                          <a:effectLst/>
                        </a:rPr>
                        <a:t>К. Г. Паустовский «Небольшое отступление от темы» </a:t>
                      </a:r>
                      <a:endParaRPr lang="ru-RU" sz="1100" b="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200" dirty="0">
                          <a:effectLst/>
                        </a:rPr>
                        <a:t>Бездумность может превращаться в жестокость, это показывает пример Зоечки из рассказа В. Бианки «Золотое сердечко». Девочка захотела взять кукушонка, считая, что лучше она поселит его в кукольном доме и станет кормить сладкой булочкой, чем он останется один в гнезде. Безрассудное решение ради собственного развлечения привело к смерти птенца. </a:t>
                      </a:r>
                      <a:endParaRPr lang="ru-RU" sz="1200" b="1" dirty="0">
                        <a:solidFill>
                          <a:schemeClr val="tx1"/>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graphicFrame>
        <p:nvGraphicFramePr>
          <p:cNvPr id="2" name="Объект 1"/>
          <p:cNvGraphicFramePr>
            <a:graphicFrameLocks noGrp="1"/>
          </p:cNvGraphicFramePr>
          <p:nvPr>
            <p:ph idx="1"/>
            <p:extLst>
              <p:ext uri="{D42A27DB-BD31-4B8C-83A1-F6EECF244321}">
                <p14:modId xmlns="" xmlns:p14="http://schemas.microsoft.com/office/powerpoint/2010/main" val="215337331"/>
              </p:ext>
            </p:extLst>
          </p:nvPr>
        </p:nvGraphicFramePr>
        <p:xfrm>
          <a:off x="539552" y="332656"/>
          <a:ext cx="8064896" cy="6192688"/>
        </p:xfrm>
        <a:graphic>
          <a:graphicData uri="http://schemas.openxmlformats.org/drawingml/2006/table">
            <a:tbl>
              <a:tblPr firstRow="1" bandRow="1">
                <a:tableStyleId>{616DA210-FB5B-4158-B5E0-FEB733F419BA}</a:tableStyleId>
              </a:tblPr>
              <a:tblGrid>
                <a:gridCol w="1421474">
                  <a:extLst>
                    <a:ext uri="{9D8B030D-6E8A-4147-A177-3AD203B41FA5}">
                      <a16:colId xmlns="" xmlns:a16="http://schemas.microsoft.com/office/drawing/2014/main" val="20000"/>
                    </a:ext>
                  </a:extLst>
                </a:gridCol>
                <a:gridCol w="1975872">
                  <a:extLst>
                    <a:ext uri="{9D8B030D-6E8A-4147-A177-3AD203B41FA5}">
                      <a16:colId xmlns="" xmlns:a16="http://schemas.microsoft.com/office/drawing/2014/main" val="20001"/>
                    </a:ext>
                  </a:extLst>
                </a:gridCol>
                <a:gridCol w="4667550">
                  <a:extLst>
                    <a:ext uri="{9D8B030D-6E8A-4147-A177-3AD203B41FA5}">
                      <a16:colId xmlns="" xmlns:a16="http://schemas.microsoft.com/office/drawing/2014/main" val="20002"/>
                    </a:ext>
                  </a:extLst>
                </a:gridCol>
              </a:tblGrid>
              <a:tr h="6192688">
                <a:tc>
                  <a:txBody>
                    <a:bodyPr/>
                    <a:lstStyle/>
                    <a:p>
                      <a:pPr>
                        <a:lnSpc>
                          <a:spcPct val="115000"/>
                        </a:lnSpc>
                        <a:spcAft>
                          <a:spcPts val="1000"/>
                        </a:spcAft>
                      </a:pPr>
                      <a:r>
                        <a:rPr lang="ru-RU" sz="1050" dirty="0">
                          <a:effectLst/>
                        </a:rPr>
                        <a:t>Влияние природы на человека(Как природа влияет на человека?)</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050" dirty="0">
                          <a:effectLst/>
                        </a:rPr>
                        <a:t>Н. Карамзин, «Бедная Лиза»;</a:t>
                      </a:r>
                      <a:endParaRPr lang="ru-RU" sz="1100" dirty="0">
                        <a:effectLst/>
                      </a:endParaRPr>
                    </a:p>
                    <a:p>
                      <a:pPr fontAlgn="base">
                        <a:lnSpc>
                          <a:spcPct val="115000"/>
                        </a:lnSpc>
                        <a:spcAft>
                          <a:spcPts val="0"/>
                        </a:spcAft>
                      </a:pPr>
                      <a:r>
                        <a:rPr lang="ru-RU" sz="1050" dirty="0">
                          <a:effectLst/>
                        </a:rPr>
                        <a:t>М. Пришвин, «Кладовая солнца»;</a:t>
                      </a:r>
                      <a:endParaRPr lang="ru-RU" sz="1100" dirty="0">
                        <a:effectLst/>
                      </a:endParaRPr>
                    </a:p>
                    <a:p>
                      <a:pPr>
                        <a:lnSpc>
                          <a:spcPct val="115000"/>
                        </a:lnSpc>
                        <a:spcAft>
                          <a:spcPts val="1000"/>
                        </a:spcAft>
                      </a:pPr>
                      <a:r>
                        <a:rPr lang="ru-RU" sz="1050" dirty="0">
                          <a:effectLst/>
                        </a:rPr>
                        <a:t> </a:t>
                      </a:r>
                      <a:r>
                        <a:rPr lang="ru-RU" sz="1050" dirty="0" err="1">
                          <a:effectLst/>
                        </a:rPr>
                        <a:t>Л.Н.Толстой</a:t>
                      </a:r>
                      <a:r>
                        <a:rPr lang="ru-RU" sz="1050" dirty="0">
                          <a:effectLst/>
                        </a:rPr>
                        <a:t> «Война и мир»</a:t>
                      </a:r>
                      <a:endParaRPr lang="ru-RU" sz="1100" dirty="0">
                        <a:effectLst/>
                      </a:endParaRPr>
                    </a:p>
                    <a:p>
                      <a:pPr>
                        <a:lnSpc>
                          <a:spcPct val="115000"/>
                        </a:lnSpc>
                        <a:spcAft>
                          <a:spcPts val="1000"/>
                        </a:spcAft>
                      </a:pPr>
                      <a:r>
                        <a:rPr lang="ru-RU" sz="1050" dirty="0" err="1">
                          <a:effectLst/>
                        </a:rPr>
                        <a:t>М.Шолохов</a:t>
                      </a:r>
                      <a:r>
                        <a:rPr lang="ru-RU" sz="1050" dirty="0">
                          <a:effectLst/>
                        </a:rPr>
                        <a:t>, «Тихий Дон».</a:t>
                      </a:r>
                      <a:endParaRPr lang="ru-RU" sz="11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1.Природа воодушевляет, вдохновляет человека, заставляет его переосмысливать свою жизнь.(Две встречи князя Андрея с дубом)</a:t>
                      </a:r>
                    </a:p>
                    <a:p>
                      <a:pPr>
                        <a:lnSpc>
                          <a:spcPct val="115000"/>
                        </a:lnSpc>
                        <a:spcAft>
                          <a:spcPts val="1000"/>
                        </a:spcAft>
                      </a:pPr>
                      <a:r>
                        <a:rPr lang="ru-RU" sz="1400" dirty="0">
                          <a:effectLst/>
                        </a:rPr>
                        <a:t>2.Природа не просто повлияла на Евгения, героя поэмы А. С. Пушкина «Медный всадник», а разрушила его жизнь. Наводнение стало причиной смерти его невесты, ее ветхий домик был просто снесен водой. Герой сошел с ума и отправился мстить статуе Петра I, ведь именно этот правитель расположил город в географически неудачном месте Можно заключить, что природа обладает большей силой, чем человек (даже современный), поэтому не стоит идти против нее. </a:t>
                      </a:r>
                    </a:p>
                    <a:p>
                      <a:pPr>
                        <a:lnSpc>
                          <a:spcPct val="115000"/>
                        </a:lnSpc>
                        <a:spcAft>
                          <a:spcPts val="1000"/>
                        </a:spcAft>
                      </a:pPr>
                      <a:r>
                        <a:rPr lang="ru-RU" sz="1400" dirty="0">
                          <a:effectLst/>
                        </a:rPr>
                        <a:t>В произведении М. Пришвина «Кладовая солнца природа выступает кормилицей детей, но в то же время представляет собой угрозу для них. Лес таит в себе не только угощения, но и испытания.. Но дети смогли выбраться из трясины и западни матерого волка. Добытые с таким трудом ягоды они отдали детям, эвакуированным из блокадного Ленинграда. </a:t>
                      </a:r>
                      <a:endParaRPr lang="ru-RU" sz="1400" dirty="0">
                        <a:solidFill>
                          <a:schemeClr val="bg1"/>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628650" y="188640"/>
            <a:ext cx="7886700" cy="1325563"/>
          </a:xfrm>
        </p:spPr>
        <p:txBody>
          <a:bodyPr>
            <a:normAutofit/>
          </a:bodyPr>
          <a:lstStyle/>
          <a:p>
            <a:pPr algn="ctr"/>
            <a:r>
              <a:rPr lang="ru-RU" dirty="0" smtClean="0"/>
              <a:t>Взаимоотношения человека с природой</a:t>
            </a:r>
            <a:endParaRPr lang="ru-RU" dirty="0"/>
          </a:p>
        </p:txBody>
      </p:sp>
      <p:graphicFrame>
        <p:nvGraphicFramePr>
          <p:cNvPr id="2" name="Объект 1"/>
          <p:cNvGraphicFramePr>
            <a:graphicFrameLocks noGrp="1"/>
          </p:cNvGraphicFramePr>
          <p:nvPr>
            <p:ph idx="1"/>
            <p:extLst>
              <p:ext uri="{D42A27DB-BD31-4B8C-83A1-F6EECF244321}">
                <p14:modId xmlns="" xmlns:p14="http://schemas.microsoft.com/office/powerpoint/2010/main" val="2107917021"/>
              </p:ext>
            </p:extLst>
          </p:nvPr>
        </p:nvGraphicFramePr>
        <p:xfrm>
          <a:off x="628650" y="1700808"/>
          <a:ext cx="7886700" cy="4241292"/>
        </p:xfrm>
        <a:graphic>
          <a:graphicData uri="http://schemas.openxmlformats.org/drawingml/2006/table">
            <a:tbl>
              <a:tblPr firstRow="1" bandRow="1">
                <a:tableStyleId>{616DA210-FB5B-4158-B5E0-FEB733F419BA}</a:tableStyleId>
              </a:tblPr>
              <a:tblGrid>
                <a:gridCol w="976020">
                  <a:extLst>
                    <a:ext uri="{9D8B030D-6E8A-4147-A177-3AD203B41FA5}">
                      <a16:colId xmlns="" xmlns:a16="http://schemas.microsoft.com/office/drawing/2014/main" val="20000"/>
                    </a:ext>
                  </a:extLst>
                </a:gridCol>
                <a:gridCol w="1725192">
                  <a:extLst>
                    <a:ext uri="{9D8B030D-6E8A-4147-A177-3AD203B41FA5}">
                      <a16:colId xmlns="" xmlns:a16="http://schemas.microsoft.com/office/drawing/2014/main" val="20001"/>
                    </a:ext>
                  </a:extLst>
                </a:gridCol>
                <a:gridCol w="5185488">
                  <a:extLst>
                    <a:ext uri="{9D8B030D-6E8A-4147-A177-3AD203B41FA5}">
                      <a16:colId xmlns="" xmlns:a16="http://schemas.microsoft.com/office/drawing/2014/main" val="20002"/>
                    </a:ext>
                  </a:extLst>
                </a:gridCol>
              </a:tblGrid>
              <a:tr h="370840">
                <a:tc>
                  <a:txBody>
                    <a:bodyPr/>
                    <a:lstStyle/>
                    <a:p>
                      <a:pPr>
                        <a:lnSpc>
                          <a:spcPct val="115000"/>
                        </a:lnSpc>
                        <a:spcAft>
                          <a:spcPts val="1000"/>
                        </a:spcAft>
                      </a:pPr>
                      <a:r>
                        <a:rPr lang="ru-RU" sz="1050" dirty="0">
                          <a:effectLst/>
                        </a:rPr>
                        <a:t>Влияние человека на природу.</a:t>
                      </a:r>
                      <a:r>
                        <a:rPr lang="ru-RU" sz="1100" dirty="0">
                          <a:effectLst/>
                        </a:rPr>
                        <a:t> Роль человека в природе (Как человек влияет на природу?)</a:t>
                      </a:r>
                      <a:endParaRPr lang="ru-RU" sz="1100" dirty="0">
                        <a:solidFill>
                          <a:schemeClr val="bg1"/>
                        </a:solidFill>
                        <a:effectLst/>
                        <a:latin typeface="Calibri"/>
                        <a:ea typeface="Calibri"/>
                        <a:cs typeface="Times New Roman"/>
                      </a:endParaRPr>
                    </a:p>
                  </a:txBody>
                  <a:tcPr marL="65723" marR="65723" marT="0" marB="0"/>
                </a:tc>
                <a:tc>
                  <a:txBody>
                    <a:bodyPr/>
                    <a:lstStyle/>
                    <a:p>
                      <a:pPr>
                        <a:lnSpc>
                          <a:spcPct val="115000"/>
                        </a:lnSpc>
                        <a:spcAft>
                          <a:spcPts val="1000"/>
                        </a:spcAft>
                      </a:pPr>
                      <a:r>
                        <a:rPr lang="ru-RU" sz="1100" dirty="0">
                          <a:effectLst/>
                        </a:rPr>
                        <a:t>В. П. </a:t>
                      </a:r>
                      <a:r>
                        <a:rPr lang="ru-RU" sz="1100" dirty="0" err="1">
                          <a:effectLst/>
                        </a:rPr>
                        <a:t>Астафьев«Царь</a:t>
                      </a:r>
                      <a:r>
                        <a:rPr lang="ru-RU" sz="1100" dirty="0">
                          <a:effectLst/>
                        </a:rPr>
                        <a:t>-рыба»</a:t>
                      </a:r>
                    </a:p>
                    <a:p>
                      <a:pPr>
                        <a:lnSpc>
                          <a:spcPct val="115000"/>
                        </a:lnSpc>
                        <a:spcAft>
                          <a:spcPts val="1000"/>
                        </a:spcAft>
                      </a:pPr>
                      <a:r>
                        <a:rPr lang="ru-RU" sz="1100" dirty="0" err="1">
                          <a:effectLst/>
                        </a:rPr>
                        <a:t>В.Шукшин</a:t>
                      </a:r>
                      <a:r>
                        <a:rPr lang="ru-RU" sz="1100" dirty="0">
                          <a:effectLst/>
                        </a:rPr>
                        <a:t> «Солнце, старик и девушка»</a:t>
                      </a:r>
                    </a:p>
                    <a:p>
                      <a:pPr>
                        <a:lnSpc>
                          <a:spcPct val="115000"/>
                        </a:lnSpc>
                        <a:spcAft>
                          <a:spcPts val="1000"/>
                        </a:spcAft>
                      </a:pPr>
                      <a:r>
                        <a:rPr lang="ru-RU" sz="1100" dirty="0">
                          <a:effectLst/>
                        </a:rPr>
                        <a:t>Н.А. Некрасов "Дедушка </a:t>
                      </a:r>
                      <a:r>
                        <a:rPr lang="ru-RU" sz="1100" dirty="0" err="1">
                          <a:effectLst/>
                        </a:rPr>
                        <a:t>Мазай</a:t>
                      </a:r>
                      <a:r>
                        <a:rPr lang="ru-RU" sz="1100" dirty="0">
                          <a:effectLst/>
                        </a:rPr>
                        <a:t> и зайцы"</a:t>
                      </a:r>
                      <a:endParaRPr lang="ru-RU" sz="1100" dirty="0">
                        <a:solidFill>
                          <a:schemeClr val="bg1"/>
                        </a:solidFill>
                        <a:effectLst/>
                        <a:latin typeface="Calibri"/>
                        <a:ea typeface="Calibri"/>
                        <a:cs typeface="Times New Roman"/>
                      </a:endParaRPr>
                    </a:p>
                  </a:txBody>
                  <a:tcPr marL="65723" marR="65723" marT="0" marB="0"/>
                </a:tc>
                <a:tc>
                  <a:txBody>
                    <a:bodyPr/>
                    <a:lstStyle/>
                    <a:p>
                      <a:pPr fontAlgn="base">
                        <a:lnSpc>
                          <a:spcPct val="115000"/>
                        </a:lnSpc>
                        <a:spcAft>
                          <a:spcPts val="0"/>
                        </a:spcAft>
                      </a:pPr>
                      <a:r>
                        <a:rPr lang="ru-RU" sz="1100" dirty="0">
                          <a:effectLst/>
                        </a:rPr>
                        <a:t>1.Игнатьич, герой повести «Царь-рыба» В. П. Астафьева, является талантливым рыбаком, но использует он свои способности во вред природе. Игнатьич занимается. Он и другие браконьеры разрушают природную среду, которая создавалась миллионами лет. И все ради денег.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pPr fontAlgn="base">
                        <a:lnSpc>
                          <a:spcPct val="115000"/>
                        </a:lnSpc>
                        <a:spcAft>
                          <a:spcPts val="0"/>
                        </a:spcAft>
                      </a:pPr>
                      <a:r>
                        <a:rPr lang="ru-RU" sz="1100" dirty="0">
                          <a:effectLst/>
                        </a:rPr>
                        <a:t> </a:t>
                      </a:r>
                    </a:p>
                    <a:p>
                      <a:pPr fontAlgn="base">
                        <a:lnSpc>
                          <a:spcPct val="115000"/>
                        </a:lnSpc>
                        <a:spcAft>
                          <a:spcPts val="0"/>
                        </a:spcAft>
                      </a:pPr>
                      <a:r>
                        <a:rPr lang="ru-RU" sz="1100" dirty="0">
                          <a:effectLst/>
                        </a:rPr>
                        <a:t>2.Старик из рассказа В. Шукшина «Солнце, старик и девушка» показывает пример гармоничного отношения человека к природе. Главный герой видит красоту летнего дня, солнца, реки, даже будучи слепым. Он различает на ощупь виды горных пород, не занимается бездумной порчей окружающей среды, потому что для него природа является частью его самого. Именно такое бережное отношение и должно быть у современного человека, если он хочет сохранить планету зеленой и прекрасной как можно дольше.</a:t>
                      </a:r>
                    </a:p>
                    <a:p>
                      <a:pPr fontAlgn="base">
                        <a:lnSpc>
                          <a:spcPct val="115000"/>
                        </a:lnSpc>
                        <a:spcAft>
                          <a:spcPts val="0"/>
                        </a:spcAft>
                      </a:pPr>
                      <a:r>
                        <a:rPr lang="ru-RU" sz="1100" dirty="0">
                          <a:effectLst/>
                        </a:rPr>
                        <a:t>3.Стихотворение Николая Некрасова "Дедушка </a:t>
                      </a:r>
                      <a:r>
                        <a:rPr lang="ru-RU" sz="1100" dirty="0" err="1">
                          <a:effectLst/>
                        </a:rPr>
                        <a:t>Мазай</a:t>
                      </a:r>
                      <a:r>
                        <a:rPr lang="ru-RU" sz="1100" dirty="0">
                          <a:effectLst/>
                        </a:rPr>
                        <a:t> и </a:t>
                      </a:r>
                      <a:r>
                        <a:rPr lang="ru-RU" sz="1100" dirty="0" err="1">
                          <a:effectLst/>
                        </a:rPr>
                        <a:t>зайцы"о</a:t>
                      </a:r>
                      <a:r>
                        <a:rPr lang="ru-RU" sz="1100" dirty="0">
                          <a:effectLst/>
                        </a:rPr>
                        <a:t> милосердии, доброте и бережном отношении к родной природе и животным.  Дед </a:t>
                      </a:r>
                      <a:r>
                        <a:rPr lang="ru-RU" sz="1100" dirty="0" err="1">
                          <a:effectLst/>
                        </a:rPr>
                        <a:t>Мазай</a:t>
                      </a:r>
                      <a:r>
                        <a:rPr lang="ru-RU" sz="1100" dirty="0">
                          <a:effectLst/>
                        </a:rPr>
                        <a:t> помог спастись зайцам, застигнутым большой водой.  Он относится к зайцам с любовью и добротой, не проходит мимо их беды и вывозит с затопленного островка, на котором звери спасаются от весеннего паводка. Таким образом, поэт призывает всех не быть равнодушными, проявлять человечность жить в гармонии с природой</a:t>
                      </a:r>
                    </a:p>
                    <a:p>
                      <a:pPr>
                        <a:lnSpc>
                          <a:spcPct val="115000"/>
                        </a:lnSpc>
                        <a:spcAft>
                          <a:spcPts val="1000"/>
                        </a:spcAft>
                      </a:pPr>
                      <a:r>
                        <a:rPr lang="ru-RU" sz="1100" dirty="0">
                          <a:effectLst/>
                        </a:rPr>
                        <a:t> </a:t>
                      </a:r>
                      <a:endParaRPr lang="ru-RU" sz="1100" dirty="0">
                        <a:solidFill>
                          <a:schemeClr val="bg1"/>
                        </a:solidFill>
                        <a:effectLst/>
                        <a:latin typeface="Calibri"/>
                        <a:ea typeface="Calibri"/>
                        <a:cs typeface="Times New Roman"/>
                      </a:endParaRPr>
                    </a:p>
                  </a:txBody>
                  <a:tcPr marL="65723" marR="65723" marT="0" marB="0"/>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383784"/>
            <a:ext cx="9144793" cy="6090432"/>
          </a:xfrm>
          <a:prstGeom prst="rect">
            <a:avLst/>
          </a:prstGeom>
        </p:spPr>
      </p:pic>
      <p:graphicFrame>
        <p:nvGraphicFramePr>
          <p:cNvPr id="2" name="Объект 1"/>
          <p:cNvGraphicFramePr>
            <a:graphicFrameLocks noGrp="1"/>
          </p:cNvGraphicFramePr>
          <p:nvPr>
            <p:ph idx="1"/>
            <p:extLst>
              <p:ext uri="{D42A27DB-BD31-4B8C-83A1-F6EECF244321}">
                <p14:modId xmlns="" xmlns:p14="http://schemas.microsoft.com/office/powerpoint/2010/main" val="2882098758"/>
              </p:ext>
            </p:extLst>
          </p:nvPr>
        </p:nvGraphicFramePr>
        <p:xfrm>
          <a:off x="539552" y="404664"/>
          <a:ext cx="8075240" cy="5991670"/>
        </p:xfrm>
        <a:graphic>
          <a:graphicData uri="http://schemas.openxmlformats.org/drawingml/2006/table">
            <a:tbl>
              <a:tblPr firstRow="1" bandRow="1">
                <a:tableStyleId>{616DA210-FB5B-4158-B5E0-FEB733F419BA}</a:tableStyleId>
              </a:tblPr>
              <a:tblGrid>
                <a:gridCol w="1281983">
                  <a:extLst>
                    <a:ext uri="{9D8B030D-6E8A-4147-A177-3AD203B41FA5}">
                      <a16:colId xmlns="" xmlns:a16="http://schemas.microsoft.com/office/drawing/2014/main" val="20000"/>
                    </a:ext>
                  </a:extLst>
                </a:gridCol>
                <a:gridCol w="1625119">
                  <a:extLst>
                    <a:ext uri="{9D8B030D-6E8A-4147-A177-3AD203B41FA5}">
                      <a16:colId xmlns="" xmlns:a16="http://schemas.microsoft.com/office/drawing/2014/main" val="20001"/>
                    </a:ext>
                  </a:extLst>
                </a:gridCol>
                <a:gridCol w="5168138">
                  <a:extLst>
                    <a:ext uri="{9D8B030D-6E8A-4147-A177-3AD203B41FA5}">
                      <a16:colId xmlns="" xmlns:a16="http://schemas.microsoft.com/office/drawing/2014/main" val="20002"/>
                    </a:ext>
                  </a:extLst>
                </a:gridCol>
              </a:tblGrid>
              <a:tr h="5853294">
                <a:tc>
                  <a:txBody>
                    <a:bodyPr/>
                    <a:lstStyle/>
                    <a:p>
                      <a:pPr>
                        <a:lnSpc>
                          <a:spcPct val="115000"/>
                        </a:lnSpc>
                        <a:spcAft>
                          <a:spcPts val="1000"/>
                        </a:spcAft>
                      </a:pPr>
                      <a:r>
                        <a:rPr lang="ru-RU" sz="1600" dirty="0">
                          <a:effectLst/>
                        </a:rPr>
                        <a:t>Влияние человека на природу. Роль человека в природе </a:t>
                      </a:r>
                      <a:r>
                        <a:rPr lang="ru-RU" sz="1600" dirty="0" smtClean="0">
                          <a:effectLst/>
                        </a:rPr>
                        <a:t>   (</a:t>
                      </a:r>
                      <a:r>
                        <a:rPr lang="ru-RU" sz="1600" dirty="0">
                          <a:effectLst/>
                        </a:rPr>
                        <a:t>Как человек влияет на природу?)</a:t>
                      </a:r>
                      <a:endParaRPr lang="ru-RU" sz="16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100" dirty="0">
                          <a:effectLst/>
                        </a:rPr>
                        <a:t>В</a:t>
                      </a:r>
                      <a:r>
                        <a:rPr lang="ru-RU" sz="1600" dirty="0">
                          <a:effectLst/>
                        </a:rPr>
                        <a:t>. П. </a:t>
                      </a:r>
                      <a:r>
                        <a:rPr lang="ru-RU" sz="1600" dirty="0" err="1">
                          <a:effectLst/>
                        </a:rPr>
                        <a:t>Астафьев«Царь</a:t>
                      </a:r>
                      <a:r>
                        <a:rPr lang="ru-RU" sz="1600" dirty="0">
                          <a:effectLst/>
                        </a:rPr>
                        <a:t>-рыба»</a:t>
                      </a:r>
                    </a:p>
                    <a:p>
                      <a:pPr>
                        <a:lnSpc>
                          <a:spcPct val="115000"/>
                        </a:lnSpc>
                        <a:spcAft>
                          <a:spcPts val="1000"/>
                        </a:spcAft>
                      </a:pPr>
                      <a:r>
                        <a:rPr lang="ru-RU" sz="1600" dirty="0" err="1">
                          <a:effectLst/>
                        </a:rPr>
                        <a:t>В.Шукшин</a:t>
                      </a:r>
                      <a:r>
                        <a:rPr lang="ru-RU" sz="1600" dirty="0">
                          <a:effectLst/>
                        </a:rPr>
                        <a:t> «Солнце, старик и девушка»</a:t>
                      </a:r>
                    </a:p>
                    <a:p>
                      <a:pPr>
                        <a:lnSpc>
                          <a:spcPct val="115000"/>
                        </a:lnSpc>
                        <a:spcAft>
                          <a:spcPts val="1000"/>
                        </a:spcAft>
                      </a:pPr>
                      <a:r>
                        <a:rPr lang="ru-RU" sz="1600" dirty="0">
                          <a:effectLst/>
                        </a:rPr>
                        <a:t>Н.А. Некрасов "Дедушка </a:t>
                      </a:r>
                      <a:r>
                        <a:rPr lang="ru-RU" sz="1600" dirty="0" err="1">
                          <a:effectLst/>
                        </a:rPr>
                        <a:t>Мазай</a:t>
                      </a:r>
                      <a:r>
                        <a:rPr lang="ru-RU" sz="1600" dirty="0">
                          <a:effectLst/>
                        </a:rPr>
                        <a:t> и зайцы"</a:t>
                      </a:r>
                      <a:endParaRPr lang="ru-RU" sz="1600" dirty="0">
                        <a:solidFill>
                          <a:schemeClr val="bg1"/>
                        </a:solidFill>
                        <a:effectLst/>
                        <a:latin typeface="Calibri"/>
                        <a:ea typeface="Calibri"/>
                        <a:cs typeface="Times New Roman"/>
                      </a:endParaRPr>
                    </a:p>
                  </a:txBody>
                  <a:tcPr marL="68580" marR="68580" marT="0" marB="0"/>
                </a:tc>
                <a:tc>
                  <a:txBody>
                    <a:bodyPr/>
                    <a:lstStyle/>
                    <a:p>
                      <a:pPr fontAlgn="base">
                        <a:lnSpc>
                          <a:spcPct val="100000"/>
                        </a:lnSpc>
                        <a:spcAft>
                          <a:spcPts val="0"/>
                        </a:spcAft>
                      </a:pPr>
                      <a:r>
                        <a:rPr lang="ru-RU" sz="1400" dirty="0">
                          <a:effectLst/>
                          <a:latin typeface="+mn-lt"/>
                        </a:rPr>
                        <a:t>1.Игнатьич, герой повести «Царь-рыба» В. П. Астафьева, является талантливым рыбаком, но использует он свои способности во вред природе. Игнатьич занимается. Он и другие браконьеры разрушают природную среду, которая создавалась миллионами лет. И все ради денег. Встреча и поединок с царь-рыбой позволили герою переосмыслить свою жизнь и отношение к природе. Но для этого ему понадобилось оказаться на краю гибели.</a:t>
                      </a:r>
                    </a:p>
                    <a:p>
                      <a:pPr fontAlgn="base">
                        <a:lnSpc>
                          <a:spcPct val="100000"/>
                        </a:lnSpc>
                        <a:spcAft>
                          <a:spcPts val="0"/>
                        </a:spcAft>
                      </a:pPr>
                      <a:r>
                        <a:rPr lang="ru-RU" sz="1400" dirty="0">
                          <a:effectLst/>
                          <a:latin typeface="+mn-lt"/>
                        </a:rPr>
                        <a:t> </a:t>
                      </a:r>
                    </a:p>
                    <a:p>
                      <a:pPr fontAlgn="base">
                        <a:lnSpc>
                          <a:spcPct val="100000"/>
                        </a:lnSpc>
                        <a:spcAft>
                          <a:spcPts val="0"/>
                        </a:spcAft>
                      </a:pPr>
                      <a:r>
                        <a:rPr lang="ru-RU" sz="1400" dirty="0">
                          <a:effectLst/>
                          <a:latin typeface="+mn-lt"/>
                        </a:rPr>
                        <a:t>2.Старик из рассказа В. Шукшина «Солнце, старик и девушка» показывает пример гармоничного отношения человека к природе. Главный герой видит красоту летнего дня, солнца, реки, даже будучи слепым. Он различает на ощупь виды горных пород, не занимается бездумной порчей окружающей среды, потому что для него природа является частью его самого. Именно такое бережное отношение и должно быть у современного человека, если он хочет сохранить планету зеленой и прекрасной как можно дольше.</a:t>
                      </a:r>
                    </a:p>
                    <a:p>
                      <a:pPr fontAlgn="base">
                        <a:lnSpc>
                          <a:spcPct val="100000"/>
                        </a:lnSpc>
                        <a:spcAft>
                          <a:spcPts val="0"/>
                        </a:spcAft>
                      </a:pPr>
                      <a:r>
                        <a:rPr lang="ru-RU" sz="1400" dirty="0">
                          <a:effectLst/>
                          <a:latin typeface="+mn-lt"/>
                        </a:rPr>
                        <a:t>3.Стихотворение Николая Некрасова </a:t>
                      </a:r>
                      <a:r>
                        <a:rPr lang="ru-RU" sz="1400" dirty="0" smtClean="0">
                          <a:effectLst/>
                          <a:latin typeface="+mn-lt"/>
                        </a:rPr>
                        <a:t>«Дедушка </a:t>
                      </a:r>
                      <a:r>
                        <a:rPr lang="ru-RU" sz="1400" dirty="0" err="1">
                          <a:effectLst/>
                          <a:latin typeface="+mn-lt"/>
                        </a:rPr>
                        <a:t>Мазай</a:t>
                      </a:r>
                      <a:r>
                        <a:rPr lang="ru-RU" sz="1400" dirty="0">
                          <a:effectLst/>
                          <a:latin typeface="+mn-lt"/>
                        </a:rPr>
                        <a:t> и </a:t>
                      </a:r>
                      <a:r>
                        <a:rPr lang="ru-RU" sz="1400" dirty="0" smtClean="0">
                          <a:effectLst/>
                          <a:latin typeface="+mn-lt"/>
                        </a:rPr>
                        <a:t>зайцы» о </a:t>
                      </a:r>
                      <a:r>
                        <a:rPr lang="ru-RU" sz="1400" dirty="0">
                          <a:effectLst/>
                          <a:latin typeface="+mn-lt"/>
                        </a:rPr>
                        <a:t>милосердии, доброте и бережном отношении к родной природе и животным.  Дед </a:t>
                      </a:r>
                      <a:r>
                        <a:rPr lang="ru-RU" sz="1400" dirty="0" err="1">
                          <a:effectLst/>
                          <a:latin typeface="+mn-lt"/>
                        </a:rPr>
                        <a:t>Мазай</a:t>
                      </a:r>
                      <a:r>
                        <a:rPr lang="ru-RU" sz="1400" dirty="0">
                          <a:effectLst/>
                          <a:latin typeface="+mn-lt"/>
                        </a:rPr>
                        <a:t> помог спастись зайцам, застигнутым большой водой.  Он относится к зайцам с любовью и добротой, не проходит мимо их беды и вывозит с затопленного островка, на котором звери спасаются от весеннего паводка. Таким образом, поэт призывает всех не быть равнодушными, проявлять человечность жить в гармонии с природой</a:t>
                      </a:r>
                    </a:p>
                    <a:p>
                      <a:pPr>
                        <a:lnSpc>
                          <a:spcPct val="115000"/>
                        </a:lnSpc>
                        <a:spcAft>
                          <a:spcPts val="1000"/>
                        </a:spcAft>
                      </a:pPr>
                      <a:r>
                        <a:rPr lang="ru-RU" sz="1400" dirty="0">
                          <a:effectLst/>
                          <a:latin typeface="+mn-lt"/>
                        </a:rPr>
                        <a:t> </a:t>
                      </a:r>
                      <a:endParaRPr lang="ru-RU" sz="1400" dirty="0">
                        <a:solidFill>
                          <a:schemeClr val="bg1"/>
                        </a:solidFill>
                        <a:effectLst/>
                        <a:latin typeface="+mn-lt"/>
                        <a:ea typeface="Calibri"/>
                        <a:cs typeface="Times New Roman"/>
                      </a:endParaRPr>
                    </a:p>
                  </a:txBody>
                  <a:tcPr marL="68580" marR="68580" marT="0" marB="0"/>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graphicFrame>
        <p:nvGraphicFramePr>
          <p:cNvPr id="2" name="Объект 1"/>
          <p:cNvGraphicFramePr>
            <a:graphicFrameLocks noGrp="1"/>
          </p:cNvGraphicFramePr>
          <p:nvPr>
            <p:ph idx="1"/>
            <p:extLst>
              <p:ext uri="{D42A27DB-BD31-4B8C-83A1-F6EECF244321}">
                <p14:modId xmlns="" xmlns:p14="http://schemas.microsoft.com/office/powerpoint/2010/main" val="523678494"/>
              </p:ext>
            </p:extLst>
          </p:nvPr>
        </p:nvGraphicFramePr>
        <p:xfrm>
          <a:off x="611560" y="332656"/>
          <a:ext cx="8003231" cy="6264696"/>
        </p:xfrm>
        <a:graphic>
          <a:graphicData uri="http://schemas.openxmlformats.org/drawingml/2006/table">
            <a:tbl>
              <a:tblPr firstRow="1" bandRow="1">
                <a:tableStyleId>{616DA210-FB5B-4158-B5E0-FEB733F419BA}</a:tableStyleId>
              </a:tblPr>
              <a:tblGrid>
                <a:gridCol w="1152127">
                  <a:extLst>
                    <a:ext uri="{9D8B030D-6E8A-4147-A177-3AD203B41FA5}">
                      <a16:colId xmlns="" xmlns:a16="http://schemas.microsoft.com/office/drawing/2014/main" val="20000"/>
                    </a:ext>
                  </a:extLst>
                </a:gridCol>
                <a:gridCol w="2016224">
                  <a:extLst>
                    <a:ext uri="{9D8B030D-6E8A-4147-A177-3AD203B41FA5}">
                      <a16:colId xmlns="" xmlns:a16="http://schemas.microsoft.com/office/drawing/2014/main" val="20001"/>
                    </a:ext>
                  </a:extLst>
                </a:gridCol>
                <a:gridCol w="4834880">
                  <a:extLst>
                    <a:ext uri="{9D8B030D-6E8A-4147-A177-3AD203B41FA5}">
                      <a16:colId xmlns="" xmlns:a16="http://schemas.microsoft.com/office/drawing/2014/main" val="20002"/>
                    </a:ext>
                  </a:extLst>
                </a:gridCol>
              </a:tblGrid>
              <a:tr h="2275390">
                <a:tc>
                  <a:txBody>
                    <a:bodyPr/>
                    <a:lstStyle/>
                    <a:p>
                      <a:pPr>
                        <a:lnSpc>
                          <a:spcPct val="115000"/>
                        </a:lnSpc>
                        <a:spcAft>
                          <a:spcPts val="1000"/>
                        </a:spcAft>
                      </a:pPr>
                      <a:r>
                        <a:rPr lang="ru-RU" sz="1400" dirty="0">
                          <a:effectLst/>
                        </a:rPr>
                        <a:t>Красота природы</a:t>
                      </a:r>
                      <a:endParaRPr lang="ru-RU" sz="1400" dirty="0">
                        <a:solidFill>
                          <a:schemeClr val="bg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И. Тургенев «Записки охотника»;</a:t>
                      </a:r>
                    </a:p>
                    <a:p>
                      <a:pPr fontAlgn="base">
                        <a:lnSpc>
                          <a:spcPct val="115000"/>
                        </a:lnSpc>
                        <a:spcAft>
                          <a:spcPts val="0"/>
                        </a:spcAft>
                      </a:pPr>
                      <a:r>
                        <a:rPr lang="ru-RU" sz="1400" dirty="0" smtClean="0">
                          <a:effectLst/>
                        </a:rPr>
                        <a:t>К.Паустовский «</a:t>
                      </a:r>
                      <a:r>
                        <a:rPr lang="ru-RU" sz="1400" dirty="0">
                          <a:effectLst/>
                        </a:rPr>
                        <a:t>Мещерская сторона»;</a:t>
                      </a:r>
                    </a:p>
                    <a:p>
                      <a:pPr>
                        <a:lnSpc>
                          <a:spcPct val="115000"/>
                        </a:lnSpc>
                        <a:spcAft>
                          <a:spcPts val="1000"/>
                        </a:spcAft>
                      </a:pPr>
                      <a:r>
                        <a:rPr lang="ru-RU" sz="1400" dirty="0">
                          <a:effectLst/>
                        </a:rPr>
                        <a:t>И. Бунин «Антоновские яблоки»</a:t>
                      </a:r>
                      <a:endParaRPr lang="ru-RU" sz="1400" dirty="0">
                        <a:solidFill>
                          <a:schemeClr val="bg1"/>
                        </a:solidFill>
                        <a:effectLst/>
                        <a:latin typeface="Calibri"/>
                        <a:ea typeface="Calibri"/>
                        <a:cs typeface="Times New Roman"/>
                      </a:endParaRPr>
                    </a:p>
                  </a:txBody>
                  <a:tcPr marL="68580" marR="68580" marT="0" marB="0"/>
                </a:tc>
                <a:tc>
                  <a:txBody>
                    <a:bodyPr/>
                    <a:lstStyle/>
                    <a:p>
                      <a:pPr>
                        <a:lnSpc>
                          <a:spcPct val="115000"/>
                        </a:lnSpc>
                        <a:spcAft>
                          <a:spcPts val="1000"/>
                        </a:spcAft>
                      </a:pPr>
                      <a:r>
                        <a:rPr lang="ru-RU" sz="1400" dirty="0">
                          <a:effectLst/>
                        </a:rPr>
                        <a:t>Природа в “Записках…” выступает в нескольких функциях. Прежде всего Тургенев изображает природу, чтобы показать красоту России, ее величие и таинственность. Писатель создает лирические картины утра, восхода солнца, прекрасного июльского дня. Произведение наполнено красочными пейзажными зарисовками, представляющими собой реальные картины природы, оживлённые под пером автора</a:t>
                      </a:r>
                      <a:endParaRPr lang="ru-RU" sz="1400" dirty="0">
                        <a:solidFill>
                          <a:schemeClr val="bg1"/>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3989306">
                <a:tc>
                  <a:txBody>
                    <a:bodyPr/>
                    <a:lstStyle/>
                    <a:p>
                      <a:pPr>
                        <a:lnSpc>
                          <a:spcPct val="115000"/>
                        </a:lnSpc>
                        <a:spcAft>
                          <a:spcPts val="1000"/>
                        </a:spcAft>
                      </a:pPr>
                      <a:r>
                        <a:rPr lang="ru-RU" sz="1400" dirty="0">
                          <a:effectLst/>
                        </a:rPr>
                        <a:t>Охрана природы</a:t>
                      </a:r>
                      <a:endParaRPr lang="ru-RU" sz="1400" dirty="0">
                        <a:solidFill>
                          <a:schemeClr val="tx1"/>
                        </a:solidFill>
                        <a:effectLst/>
                        <a:latin typeface="Calibri"/>
                        <a:ea typeface="Calibri"/>
                        <a:cs typeface="Times New Roman"/>
                      </a:endParaRPr>
                    </a:p>
                  </a:txBody>
                  <a:tcPr marL="68580" marR="68580" marT="0" marB="0"/>
                </a:tc>
                <a:tc>
                  <a:txBody>
                    <a:bodyPr/>
                    <a:lstStyle/>
                    <a:p>
                      <a:pPr fontAlgn="base">
                        <a:lnSpc>
                          <a:spcPct val="115000"/>
                        </a:lnSpc>
                        <a:spcAft>
                          <a:spcPts val="0"/>
                        </a:spcAft>
                      </a:pPr>
                      <a:r>
                        <a:rPr lang="ru-RU" sz="1400" dirty="0">
                          <a:effectLst/>
                        </a:rPr>
                        <a:t>Б. Васильев, «Не стреляйте в белых лебедей»;</a:t>
                      </a:r>
                    </a:p>
                    <a:p>
                      <a:pPr fontAlgn="base">
                        <a:lnSpc>
                          <a:spcPct val="115000"/>
                        </a:lnSpc>
                        <a:spcAft>
                          <a:spcPts val="0"/>
                        </a:spcAft>
                      </a:pPr>
                      <a:r>
                        <a:rPr lang="ru-RU" sz="1400" dirty="0">
                          <a:effectLst/>
                        </a:rPr>
                        <a:t>И. Бунин, «Суходол»;</a:t>
                      </a:r>
                    </a:p>
                    <a:p>
                      <a:pPr>
                        <a:lnSpc>
                          <a:spcPct val="115000"/>
                        </a:lnSpc>
                        <a:spcAft>
                          <a:spcPts val="1000"/>
                        </a:spcAft>
                      </a:pPr>
                      <a:r>
                        <a:rPr lang="ru-RU" sz="1400" dirty="0">
                          <a:effectLst/>
                        </a:rPr>
                        <a:t>В. Астафьев, «Царь-рыба».</a:t>
                      </a:r>
                      <a:endParaRPr lang="ru-RU" sz="1400" dirty="0">
                        <a:solidFill>
                          <a:schemeClr val="tx1"/>
                        </a:solidFill>
                        <a:effectLst/>
                        <a:latin typeface="Calibri"/>
                        <a:ea typeface="Calibri"/>
                        <a:cs typeface="Times New Roman"/>
                      </a:endParaRPr>
                    </a:p>
                  </a:txBody>
                  <a:tcPr marL="68580" marR="68580" marT="0" marB="0"/>
                </a:tc>
                <a:tc>
                  <a:txBody>
                    <a:bodyPr/>
                    <a:lstStyle/>
                    <a:p>
                      <a:pPr marL="190500" fontAlgn="base">
                        <a:lnSpc>
                          <a:spcPct val="115000"/>
                        </a:lnSpc>
                        <a:spcAft>
                          <a:spcPts val="0"/>
                        </a:spcAft>
                      </a:pPr>
                      <a:r>
                        <a:rPr lang="ru-RU" sz="1400" dirty="0">
                          <a:effectLst/>
                        </a:rPr>
                        <a:t> </a:t>
                      </a:r>
                    </a:p>
                    <a:p>
                      <a:pPr fontAlgn="base">
                        <a:lnSpc>
                          <a:spcPct val="115000"/>
                        </a:lnSpc>
                        <a:spcAft>
                          <a:spcPts val="0"/>
                        </a:spcAft>
                      </a:pPr>
                      <a:r>
                        <a:rPr lang="ru-RU" sz="1400" dirty="0">
                          <a:effectLst/>
                        </a:rPr>
                        <a:t>Повесть «Не стреляйте в белых лебедей»</a:t>
                      </a:r>
                    </a:p>
                    <a:p>
                      <a:pPr>
                        <a:lnSpc>
                          <a:spcPct val="115000"/>
                        </a:lnSpc>
                        <a:spcAft>
                          <a:spcPts val="1000"/>
                        </a:spcAft>
                      </a:pPr>
                      <a:r>
                        <a:rPr lang="ru-RU" sz="1400" dirty="0">
                          <a:effectLst/>
                        </a:rPr>
                        <a:t> учит любить природу и стараться сохранить её всеми силами, а не разрушать во имя своих материальных </a:t>
                      </a:r>
                      <a:r>
                        <a:rPr lang="ru-RU" sz="1400" dirty="0" err="1">
                          <a:effectLst/>
                        </a:rPr>
                        <a:t>потребностей.Люди</a:t>
                      </a:r>
                      <a:r>
                        <a:rPr lang="ru-RU" sz="1400" dirty="0">
                          <a:effectLst/>
                        </a:rPr>
                        <a:t> глушат рыбу и убивают лебедей, а Егор вступает в неравносильную борьбу, итогом которой для него стала смерть. За любовь к окружающему миру Егор Полушкин отдал свою жизнь.</a:t>
                      </a:r>
                    </a:p>
                    <a:p>
                      <a:pPr>
                        <a:lnSpc>
                          <a:spcPct val="115000"/>
                        </a:lnSpc>
                        <a:spcAft>
                          <a:spcPts val="1000"/>
                        </a:spcAft>
                      </a:pPr>
                      <a:r>
                        <a:rPr lang="ru-RU" sz="1400" dirty="0">
                          <a:effectLst/>
                        </a:rPr>
                        <a:t>В рассказе “</a:t>
                      </a:r>
                      <a:r>
                        <a:rPr lang="ru-RU" sz="1400" dirty="0" smtClean="0">
                          <a:effectLst/>
                        </a:rPr>
                        <a:t>Царь-рыба” В.П.Астафьева  </a:t>
                      </a:r>
                      <a:r>
                        <a:rPr lang="ru-RU" sz="1400" dirty="0">
                          <a:effectLst/>
                        </a:rPr>
                        <a:t>образ царь-рыбы символизирует саму природу. В этой главе вступает в борьбу с осетром огромных размеров человек. Поединок заканчивается в пользу природы. Утратив совесть, человек терпит поражение, а волшебная царь-рыба уплывает на дно Енисея</a:t>
                      </a:r>
                      <a:r>
                        <a:rPr lang="ru-RU" sz="1400" dirty="0" smtClean="0">
                          <a:effectLst/>
                        </a:rPr>
                        <a:t>.</a:t>
                      </a:r>
                      <a:endParaRPr lang="ru-RU" sz="1400" dirty="0">
                        <a:effectLst/>
                      </a:endParaRPr>
                    </a:p>
                    <a:p>
                      <a:pPr>
                        <a:lnSpc>
                          <a:spcPct val="115000"/>
                        </a:lnSpc>
                        <a:spcAft>
                          <a:spcPts val="1000"/>
                        </a:spcAft>
                      </a:pPr>
                      <a:r>
                        <a:rPr lang="ru-RU" sz="1400" dirty="0">
                          <a:effectLst/>
                        </a:rPr>
                        <a:t> </a:t>
                      </a:r>
                      <a:endParaRPr lang="ru-RU" sz="1400" dirty="0">
                        <a:solidFill>
                          <a:schemeClr val="tx1"/>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Цитаты и афоризмы</a:t>
            </a:r>
          </a:p>
        </p:txBody>
      </p:sp>
      <p:sp>
        <p:nvSpPr>
          <p:cNvPr id="6" name="Объект 5"/>
          <p:cNvSpPr>
            <a:spLocks noGrp="1"/>
          </p:cNvSpPr>
          <p:nvPr>
            <p:ph idx="1"/>
          </p:nvPr>
        </p:nvSpPr>
        <p:spPr>
          <a:xfrm>
            <a:off x="457200" y="1600200"/>
            <a:ext cx="8291264" cy="4997152"/>
          </a:xfrm>
        </p:spPr>
        <p:txBody>
          <a:bodyPr>
            <a:noAutofit/>
          </a:bodyPr>
          <a:lstStyle/>
          <a:p>
            <a:pPr marL="360363" indent="0">
              <a:lnSpc>
                <a:spcPct val="150000"/>
              </a:lnSpc>
              <a:buFont typeface="Wingdings" pitchFamily="2" charset="2"/>
              <a:buChar char="Ø"/>
            </a:pPr>
            <a:r>
              <a:rPr lang="ru-RU" sz="1600" b="1" i="1" dirty="0"/>
              <a:t>«Чем больше вникают в деяния природы, тем видима наиболее становится простота законов, коим следует она в своих </a:t>
            </a:r>
            <a:r>
              <a:rPr lang="ru-RU" sz="1600" b="1" i="1" dirty="0" smtClean="0"/>
              <a:t>деяниях»  </a:t>
            </a:r>
            <a:r>
              <a:rPr lang="ru-RU" sz="1600" b="1" dirty="0" smtClean="0">
                <a:solidFill>
                  <a:srgbClr val="FF0000"/>
                </a:solidFill>
              </a:rPr>
              <a:t>А.Н.Радищев</a:t>
            </a:r>
            <a:r>
              <a:rPr lang="ru-RU" sz="1600" b="1" dirty="0"/>
              <a:t>	</a:t>
            </a:r>
            <a:endParaRPr lang="ru-RU" sz="1600" b="1" dirty="0" smtClean="0"/>
          </a:p>
          <a:p>
            <a:pPr marL="360363" indent="0">
              <a:lnSpc>
                <a:spcPct val="150000"/>
              </a:lnSpc>
              <a:buFont typeface="Wingdings" pitchFamily="2" charset="2"/>
              <a:buChar char="Ø"/>
            </a:pPr>
            <a:r>
              <a:rPr lang="ru-RU" sz="1600" b="1" i="1" dirty="0" smtClean="0"/>
              <a:t> </a:t>
            </a:r>
            <a:r>
              <a:rPr lang="ru-RU" sz="1600" b="1" i="1" dirty="0"/>
              <a:t>«Управлять природой можно лишь подчиняясь </a:t>
            </a:r>
            <a:r>
              <a:rPr lang="ru-RU" sz="1600" b="1" i="1" dirty="0" smtClean="0"/>
              <a:t>ей» </a:t>
            </a:r>
            <a:r>
              <a:rPr lang="ru-RU" sz="1600" b="1" dirty="0" smtClean="0">
                <a:solidFill>
                  <a:srgbClr val="FF0000"/>
                </a:solidFill>
              </a:rPr>
              <a:t>Френсис Бэкон Английский </a:t>
            </a:r>
            <a:r>
              <a:rPr lang="ru-RU" sz="1600" b="1" dirty="0">
                <a:solidFill>
                  <a:srgbClr val="FF0000"/>
                </a:solidFill>
              </a:rPr>
              <a:t>историк, философ, </a:t>
            </a:r>
            <a:r>
              <a:rPr lang="ru-RU" sz="1600" b="1" dirty="0" smtClean="0">
                <a:solidFill>
                  <a:srgbClr val="FF0000"/>
                </a:solidFill>
              </a:rPr>
              <a:t>политик </a:t>
            </a:r>
          </a:p>
          <a:p>
            <a:pPr marL="360363" indent="0">
              <a:lnSpc>
                <a:spcPct val="150000"/>
              </a:lnSpc>
              <a:buFont typeface="Wingdings" pitchFamily="2" charset="2"/>
              <a:buChar char="Ø"/>
            </a:pPr>
            <a:r>
              <a:rPr lang="ru-RU" sz="1600" b="1" i="1" dirty="0" smtClean="0"/>
              <a:t>«</a:t>
            </a:r>
            <a:r>
              <a:rPr lang="ru-RU" sz="1600" b="1" i="1" dirty="0"/>
              <a:t>Кто не любит природы, тот не любит человека, тот не </a:t>
            </a:r>
            <a:r>
              <a:rPr lang="ru-RU" sz="1600" b="1" i="1" dirty="0" smtClean="0"/>
              <a:t>гражданин.» </a:t>
            </a:r>
            <a:r>
              <a:rPr lang="ru-RU" sz="1600" b="1" dirty="0" smtClean="0">
                <a:solidFill>
                  <a:srgbClr val="FF0000"/>
                </a:solidFill>
              </a:rPr>
              <a:t>Ф.М.Достоевский </a:t>
            </a:r>
          </a:p>
          <a:p>
            <a:pPr marL="360363" indent="0">
              <a:lnSpc>
                <a:spcPct val="150000"/>
              </a:lnSpc>
              <a:buFont typeface="Wingdings" pitchFamily="2" charset="2"/>
              <a:buChar char="Ø"/>
            </a:pPr>
            <a:r>
              <a:rPr lang="ru-RU" sz="1600" b="1" i="1" dirty="0" smtClean="0"/>
              <a:t>«</a:t>
            </a:r>
            <a:r>
              <a:rPr lang="ru-RU" sz="1600" b="1" i="1" dirty="0"/>
              <a:t>Человек живет </a:t>
            </a:r>
            <a:r>
              <a:rPr lang="ru-RU" sz="1600" b="1" i="1" dirty="0" smtClean="0"/>
              <a:t>природой»  </a:t>
            </a:r>
            <a:r>
              <a:rPr lang="ru-RU" sz="1600" b="1" dirty="0" smtClean="0">
                <a:solidFill>
                  <a:srgbClr val="FF0000"/>
                </a:solidFill>
              </a:rPr>
              <a:t>К.Маркс</a:t>
            </a:r>
            <a:r>
              <a:rPr lang="ru-RU" sz="1600" b="1" dirty="0"/>
              <a:t>	</a:t>
            </a:r>
            <a:endParaRPr lang="ru-RU" sz="1600" b="1" dirty="0" smtClean="0"/>
          </a:p>
          <a:p>
            <a:pPr marL="360363" indent="0">
              <a:lnSpc>
                <a:spcPct val="150000"/>
              </a:lnSpc>
              <a:buFont typeface="Wingdings" pitchFamily="2" charset="2"/>
              <a:buChar char="Ø"/>
            </a:pPr>
            <a:r>
              <a:rPr lang="ru-RU" sz="1600" b="1" i="1" dirty="0" smtClean="0"/>
              <a:t>«</a:t>
            </a:r>
            <a:r>
              <a:rPr lang="ru-RU" sz="1600" b="1" i="1" dirty="0"/>
              <a:t>Даже в прекраснейших своих грезах человек не может вообразить ничего прекраснее </a:t>
            </a:r>
            <a:r>
              <a:rPr lang="ru-RU" sz="1600" b="1" i="1" dirty="0" smtClean="0"/>
              <a:t>природы»  </a:t>
            </a:r>
            <a:r>
              <a:rPr lang="ru-RU" sz="1600" b="1" dirty="0" smtClean="0">
                <a:solidFill>
                  <a:srgbClr val="FF0000"/>
                </a:solidFill>
              </a:rPr>
              <a:t>Альфонс </a:t>
            </a:r>
            <a:r>
              <a:rPr lang="ru-RU" sz="1600" b="1" dirty="0" err="1" smtClean="0">
                <a:solidFill>
                  <a:srgbClr val="FF0000"/>
                </a:solidFill>
              </a:rPr>
              <a:t>Ламартин</a:t>
            </a:r>
            <a:endParaRPr lang="ru-RU" sz="1600" b="1" dirty="0" smtClean="0">
              <a:solidFill>
                <a:srgbClr val="FF0000"/>
              </a:solidFill>
            </a:endParaRPr>
          </a:p>
          <a:p>
            <a:pPr marL="360363" indent="0">
              <a:lnSpc>
                <a:spcPct val="150000"/>
              </a:lnSpc>
              <a:buFont typeface="Wingdings" pitchFamily="2" charset="2"/>
              <a:buChar char="Ø"/>
            </a:pPr>
            <a:r>
              <a:rPr lang="ru-RU" sz="1600" b="1" dirty="0" smtClean="0"/>
              <a:t> </a:t>
            </a:r>
            <a:r>
              <a:rPr lang="ru-RU" sz="1600" b="1" i="1" dirty="0"/>
              <a:t>«Природа — единственная книга, на всех своих страницах заключающая глубокое </a:t>
            </a:r>
            <a:r>
              <a:rPr lang="ru-RU" sz="1600" b="1" i="1" dirty="0" smtClean="0"/>
              <a:t>содержание»  </a:t>
            </a:r>
            <a:r>
              <a:rPr lang="ru-RU" sz="1600" b="1" dirty="0" smtClean="0">
                <a:solidFill>
                  <a:srgbClr val="FF0000"/>
                </a:solidFill>
              </a:rPr>
              <a:t>И.В.Гёте</a:t>
            </a:r>
            <a:r>
              <a:rPr lang="ru-RU" sz="1600" b="1" dirty="0">
                <a:solidFill>
                  <a:srgbClr val="FF0000"/>
                </a:solidFill>
              </a:rPr>
              <a:t>	</a:t>
            </a:r>
            <a:endParaRPr lang="ru-RU" sz="1600" b="1" dirty="0" smtClean="0">
              <a:solidFill>
                <a:srgbClr val="FF0000"/>
              </a:solidFill>
            </a:endParaRPr>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Цитаты и афоризмы</a:t>
            </a:r>
          </a:p>
        </p:txBody>
      </p:sp>
      <p:sp>
        <p:nvSpPr>
          <p:cNvPr id="6" name="Объект 5"/>
          <p:cNvSpPr>
            <a:spLocks noGrp="1"/>
          </p:cNvSpPr>
          <p:nvPr>
            <p:ph idx="1"/>
          </p:nvPr>
        </p:nvSpPr>
        <p:spPr>
          <a:xfrm>
            <a:off x="457200" y="1600200"/>
            <a:ext cx="8291264" cy="4997152"/>
          </a:xfrm>
        </p:spPr>
        <p:txBody>
          <a:bodyPr>
            <a:noAutofit/>
          </a:bodyPr>
          <a:lstStyle/>
          <a:p>
            <a:pPr marL="360363" indent="0">
              <a:buFont typeface="Wingdings" pitchFamily="2" charset="2"/>
              <a:buChar char="Ø"/>
            </a:pPr>
            <a:r>
              <a:rPr lang="ru-RU" sz="1800" b="1" i="1" dirty="0" smtClean="0"/>
              <a:t> «Природу побеждают только повинуясь ее законам» </a:t>
            </a:r>
            <a:r>
              <a:rPr lang="ru-RU" sz="1800" b="1" i="1" dirty="0" smtClean="0">
                <a:solidFill>
                  <a:srgbClr val="FF0000"/>
                </a:solidFill>
              </a:rPr>
              <a:t> Френсис Бэкон</a:t>
            </a:r>
          </a:p>
          <a:p>
            <a:pPr marL="360363" indent="0">
              <a:buFont typeface="Wingdings" pitchFamily="2" charset="2"/>
              <a:buChar char="Ø"/>
            </a:pPr>
            <a:r>
              <a:rPr lang="ru-RU" sz="1800" b="1" i="1" dirty="0" smtClean="0"/>
              <a:t> «Человек совершил огромную ошибку, когда возомнил, что может отделить себя от природы и не считаться с её законами» </a:t>
            </a:r>
            <a:r>
              <a:rPr lang="ru-RU" sz="1800" b="1" i="1" dirty="0" smtClean="0">
                <a:solidFill>
                  <a:srgbClr val="FF0000"/>
                </a:solidFill>
              </a:rPr>
              <a:t>В.И.Вернадский</a:t>
            </a:r>
          </a:p>
          <a:p>
            <a:pPr marL="360363" indent="0">
              <a:buFont typeface="Wingdings" pitchFamily="2" charset="2"/>
              <a:buChar char="Ø"/>
            </a:pPr>
            <a:r>
              <a:rPr lang="ru-RU" sz="1800" b="1" i="1" dirty="0" smtClean="0"/>
              <a:t> «</a:t>
            </a:r>
            <a:r>
              <a:rPr lang="ru-RU" sz="1800" b="1" i="1" dirty="0"/>
              <a:t>Любовь к родной стране начинается с любви к </a:t>
            </a:r>
            <a:r>
              <a:rPr lang="ru-RU" sz="1800" b="1" i="1" dirty="0" smtClean="0"/>
              <a:t>природе» </a:t>
            </a:r>
            <a:r>
              <a:rPr lang="ru-RU" sz="1800" b="1" i="1" dirty="0" smtClean="0">
                <a:solidFill>
                  <a:srgbClr val="FF0000"/>
                </a:solidFill>
              </a:rPr>
              <a:t>К.Паустовский</a:t>
            </a:r>
            <a:endParaRPr lang="ru-RU" sz="1800" b="1" i="1" dirty="0">
              <a:solidFill>
                <a:srgbClr val="FF0000"/>
              </a:solidFill>
            </a:endParaRPr>
          </a:p>
          <a:p>
            <a:pPr marL="360363" indent="0">
              <a:buFont typeface="Wingdings" pitchFamily="2" charset="2"/>
              <a:buChar char="Ø"/>
            </a:pPr>
            <a:r>
              <a:rPr lang="ru-RU" sz="1800" b="1" i="1" dirty="0"/>
              <a:t>«Все мы дети одного корабля по имени Земля, значит, пересесть из него просто некуда</a:t>
            </a:r>
            <a:r>
              <a:rPr lang="ru-RU" sz="1800" b="1" i="1" dirty="0" smtClean="0"/>
              <a:t>…»</a:t>
            </a:r>
            <a:endParaRPr lang="ru-RU" sz="1800" b="1" i="1" dirty="0"/>
          </a:p>
          <a:p>
            <a:pPr marL="360363" indent="0">
              <a:buFont typeface="Wingdings" pitchFamily="2" charset="2"/>
              <a:buChar char="Ø"/>
            </a:pPr>
            <a:r>
              <a:rPr lang="ru-RU" sz="1800" b="1" i="1" dirty="0" smtClean="0"/>
              <a:t>«Есть </a:t>
            </a:r>
            <a:r>
              <a:rPr lang="ru-RU" sz="1800" b="1" i="1" dirty="0"/>
              <a:t>твердое правило: встал поутру, умылся, привел себя в порядок – и сразу же приведи в порядок свою планету</a:t>
            </a:r>
            <a:r>
              <a:rPr lang="ru-RU" sz="1800" b="1" i="1" dirty="0" smtClean="0"/>
              <a:t>.» </a:t>
            </a:r>
            <a:r>
              <a:rPr lang="ru-RU" sz="1800" b="1" i="1" dirty="0" err="1" smtClean="0">
                <a:solidFill>
                  <a:srgbClr val="FF0000"/>
                </a:solidFill>
              </a:rPr>
              <a:t>Антуан</a:t>
            </a:r>
            <a:r>
              <a:rPr lang="ru-RU" sz="1800" b="1" i="1" dirty="0" smtClean="0">
                <a:solidFill>
                  <a:srgbClr val="FF0000"/>
                </a:solidFill>
              </a:rPr>
              <a:t> </a:t>
            </a:r>
            <a:r>
              <a:rPr lang="ru-RU" sz="1800" b="1" i="1" dirty="0">
                <a:solidFill>
                  <a:srgbClr val="FF0000"/>
                </a:solidFill>
              </a:rPr>
              <a:t>де </a:t>
            </a:r>
            <a:r>
              <a:rPr lang="ru-RU" sz="1800" b="1" i="1" dirty="0" smtClean="0">
                <a:solidFill>
                  <a:srgbClr val="FF0000"/>
                </a:solidFill>
              </a:rPr>
              <a:t>Сент-Экзюпери</a:t>
            </a:r>
          </a:p>
          <a:p>
            <a:pPr marL="360363" indent="0">
              <a:buFont typeface="Wingdings" pitchFamily="2" charset="2"/>
              <a:buChar char="Ø"/>
            </a:pPr>
            <a:r>
              <a:rPr lang="ru-RU" sz="1800" b="1" i="1" dirty="0" smtClean="0"/>
              <a:t>«Леса </a:t>
            </a:r>
            <a:r>
              <a:rPr lang="ru-RU" sz="1800" b="1" i="1" dirty="0"/>
              <a:t>учат человека понимать </a:t>
            </a:r>
            <a:r>
              <a:rPr lang="ru-RU" sz="1800" b="1" i="1" dirty="0" smtClean="0"/>
              <a:t>прекрасное»</a:t>
            </a:r>
            <a:r>
              <a:rPr lang="ru-RU" sz="1800" b="1" i="1" dirty="0"/>
              <a:t> </a:t>
            </a:r>
            <a:r>
              <a:rPr lang="ru-RU" sz="1800" b="1" i="1" dirty="0" smtClean="0">
                <a:solidFill>
                  <a:srgbClr val="FF0000"/>
                </a:solidFill>
              </a:rPr>
              <a:t>А.П</a:t>
            </a:r>
            <a:r>
              <a:rPr lang="ru-RU" sz="1800" b="1" i="1" dirty="0">
                <a:solidFill>
                  <a:srgbClr val="FF0000"/>
                </a:solidFill>
              </a:rPr>
              <a:t>. Чехов	</a:t>
            </a:r>
            <a:endParaRPr lang="ru-RU" sz="1800" b="1" i="1" dirty="0" smtClean="0">
              <a:solidFill>
                <a:srgbClr val="FF0000"/>
              </a:solidFill>
            </a:endParaRPr>
          </a:p>
          <a:p>
            <a:pPr marL="360363" indent="0">
              <a:buFont typeface="Wingdings" pitchFamily="2" charset="2"/>
              <a:buChar char="Ø"/>
            </a:pPr>
            <a:r>
              <a:rPr lang="ru-RU" sz="1800" b="1" i="1" dirty="0" smtClean="0"/>
              <a:t>«Природа </a:t>
            </a:r>
            <a:r>
              <a:rPr lang="ru-RU" sz="1800" b="1" i="1" dirty="0"/>
              <a:t>дает достаточно, чтобы удовлетворить естественные </a:t>
            </a:r>
            <a:r>
              <a:rPr lang="ru-RU" sz="1800" b="1" i="1" dirty="0" smtClean="0"/>
              <a:t>потребности»</a:t>
            </a:r>
            <a:r>
              <a:rPr lang="ru-RU" sz="1800" b="1" i="1" dirty="0"/>
              <a:t> </a:t>
            </a:r>
            <a:r>
              <a:rPr lang="ru-RU" sz="1800" b="1" i="1" dirty="0" smtClean="0">
                <a:solidFill>
                  <a:srgbClr val="FF0000"/>
                </a:solidFill>
              </a:rPr>
              <a:t>Сенека</a:t>
            </a:r>
          </a:p>
          <a:p>
            <a:pPr marL="360363" indent="0">
              <a:buFont typeface="Wingdings" pitchFamily="2" charset="2"/>
              <a:buChar char="Ø"/>
            </a:pPr>
            <a:r>
              <a:rPr lang="ru-RU" sz="1800" b="1" i="1" dirty="0" smtClean="0"/>
              <a:t> «Все </a:t>
            </a:r>
            <a:r>
              <a:rPr lang="ru-RU" sz="1800" b="1" i="1" dirty="0"/>
              <a:t>лучшее в природе принадлежит всем </a:t>
            </a:r>
            <a:r>
              <a:rPr lang="ru-RU" sz="1800" b="1" i="1" dirty="0" smtClean="0"/>
              <a:t>вместе» </a:t>
            </a:r>
            <a:r>
              <a:rPr lang="ru-RU" sz="1800" b="1" i="1" dirty="0" err="1" smtClean="0">
                <a:solidFill>
                  <a:srgbClr val="FF0000"/>
                </a:solidFill>
              </a:rPr>
              <a:t>Петроний</a:t>
            </a:r>
            <a:endParaRPr lang="ru-RU" sz="1800" b="1" i="1" dirty="0" smtClean="0">
              <a:solidFill>
                <a:srgbClr val="FF0000"/>
              </a:solidFill>
            </a:endParaRPr>
          </a:p>
          <a:p>
            <a:pPr marL="360363" indent="0">
              <a:buFont typeface="Wingdings" pitchFamily="2" charset="2"/>
              <a:buChar char="Ø"/>
            </a:pPr>
            <a:r>
              <a:rPr lang="ru-RU" sz="1800" b="1" i="1" dirty="0" smtClean="0"/>
              <a:t>«Когда </a:t>
            </a:r>
            <a:r>
              <a:rPr lang="ru-RU" sz="1800" b="1" i="1" dirty="0"/>
              <a:t>тебе плохо — прислушайся к природе. Тишина мира успокаивает лучше, чем миллионы ненужных </a:t>
            </a:r>
            <a:r>
              <a:rPr lang="ru-RU" sz="1800" b="1" i="1" dirty="0" smtClean="0"/>
              <a:t>слов»</a:t>
            </a:r>
            <a:r>
              <a:rPr lang="ru-RU" sz="1800" b="1" i="1" dirty="0"/>
              <a:t> </a:t>
            </a:r>
            <a:r>
              <a:rPr lang="ru-RU" sz="1800" b="1" i="1" dirty="0" smtClean="0">
                <a:solidFill>
                  <a:srgbClr val="FF0000"/>
                </a:solidFill>
              </a:rPr>
              <a:t>Конфуций</a:t>
            </a:r>
            <a:r>
              <a:rPr lang="ru-RU" sz="1800" b="1" i="1" dirty="0">
                <a:solidFill>
                  <a:srgbClr val="FF0000"/>
                </a:solidFill>
              </a:rPr>
              <a:t>	</a:t>
            </a:r>
            <a:endParaRPr lang="ru-RU" sz="1800" i="1" dirty="0">
              <a:solidFill>
                <a:srgbClr val="FF0000"/>
              </a:solidFill>
            </a:endParaRPr>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571472" y="142852"/>
            <a:ext cx="7886700" cy="1325563"/>
          </a:xfrm>
        </p:spPr>
        <p:txBody>
          <a:bodyPr>
            <a:normAutofit/>
          </a:bodyPr>
          <a:lstStyle/>
          <a:p>
            <a:pPr algn="ctr"/>
            <a:r>
              <a:rPr lang="ru-RU" dirty="0" smtClean="0"/>
              <a:t>Темы</a:t>
            </a:r>
            <a:r>
              <a:rPr lang="ru-RU" dirty="0"/>
              <a:t/>
            </a:r>
            <a:br>
              <a:rPr lang="ru-RU" dirty="0"/>
            </a:br>
            <a:endParaRPr lang="ru-RU" dirty="0"/>
          </a:p>
        </p:txBody>
      </p:sp>
      <p:sp>
        <p:nvSpPr>
          <p:cNvPr id="6" name="Объект 5"/>
          <p:cNvSpPr>
            <a:spLocks noGrp="1"/>
          </p:cNvSpPr>
          <p:nvPr>
            <p:ph idx="1"/>
          </p:nvPr>
        </p:nvSpPr>
        <p:spPr>
          <a:xfrm>
            <a:off x="827584" y="836712"/>
            <a:ext cx="7859216" cy="5592684"/>
          </a:xfrm>
        </p:spPr>
        <p:txBody>
          <a:bodyPr numCol="2">
            <a:normAutofit/>
          </a:bodyPr>
          <a:lstStyle/>
          <a:p>
            <a:pPr marL="0" indent="0"/>
            <a:r>
              <a:rPr lang="ru-RU" sz="2000" dirty="0" smtClean="0"/>
              <a:t>Каково </a:t>
            </a:r>
            <a:r>
              <a:rPr lang="ru-RU" sz="2000" dirty="0"/>
              <a:t>отношение современного человека к природе?</a:t>
            </a:r>
          </a:p>
          <a:p>
            <a:pPr marL="0" indent="0"/>
            <a:r>
              <a:rPr lang="ru-RU" sz="2000" dirty="0" smtClean="0"/>
              <a:t>Что </a:t>
            </a:r>
            <a:r>
              <a:rPr lang="ru-RU" sz="2000" dirty="0"/>
              <a:t>ценнее: красота природы или красота, сотворённая человеком?</a:t>
            </a:r>
          </a:p>
          <a:p>
            <a:pPr marL="0" indent="0"/>
            <a:r>
              <a:rPr lang="ru-RU" sz="2000" dirty="0" smtClean="0"/>
              <a:t>Способна </a:t>
            </a:r>
            <a:r>
              <a:rPr lang="ru-RU" sz="2000" dirty="0"/>
              <a:t>ли природа воспитывать человека?</a:t>
            </a:r>
          </a:p>
          <a:p>
            <a:pPr marL="0" indent="0"/>
            <a:r>
              <a:rPr lang="ru-RU" sz="2000" dirty="0" smtClean="0"/>
              <a:t>Гармония </a:t>
            </a:r>
            <a:r>
              <a:rPr lang="ru-RU" sz="2000" dirty="0"/>
              <a:t>природы и несовершенство человека.</a:t>
            </a:r>
          </a:p>
          <a:p>
            <a:pPr marL="0" indent="0"/>
            <a:r>
              <a:rPr lang="ru-RU" sz="2000" dirty="0" smtClean="0"/>
              <a:t>Способна </a:t>
            </a:r>
            <a:r>
              <a:rPr lang="ru-RU" sz="2000" dirty="0"/>
              <a:t>ли природа давать подсказки человеку?</a:t>
            </a:r>
          </a:p>
          <a:p>
            <a:pPr marL="0" indent="0"/>
            <a:r>
              <a:rPr lang="ru-RU" sz="2000" dirty="0" smtClean="0"/>
              <a:t>Почему </a:t>
            </a:r>
            <a:r>
              <a:rPr lang="ru-RU" sz="2000" dirty="0"/>
              <a:t>общение с природой важно для человека?</a:t>
            </a:r>
          </a:p>
          <a:p>
            <a:pPr marL="0" indent="0"/>
            <a:r>
              <a:rPr lang="ru-RU" sz="2000" dirty="0" smtClean="0"/>
              <a:t>Как </a:t>
            </a:r>
            <a:r>
              <a:rPr lang="ru-RU" sz="2000" dirty="0"/>
              <a:t>Вы понимаете выражение «жить в гармонии с природой»?</a:t>
            </a:r>
          </a:p>
          <a:p>
            <a:pPr marL="0" indent="0"/>
            <a:r>
              <a:rPr lang="ru-RU" sz="2000" dirty="0" smtClean="0"/>
              <a:t>Что </a:t>
            </a:r>
            <a:r>
              <a:rPr lang="ru-RU" sz="2000" dirty="0"/>
              <a:t>может дать человеку общение с природой?</a:t>
            </a:r>
          </a:p>
          <a:p>
            <a:pPr marL="0" indent="0"/>
            <a:r>
              <a:rPr lang="ru-RU" sz="2000" dirty="0" smtClean="0"/>
              <a:t>Каково </a:t>
            </a:r>
            <a:r>
              <a:rPr lang="ru-RU" sz="2000" dirty="0"/>
              <a:t>отношение современного человека к природе?</a:t>
            </a:r>
          </a:p>
          <a:p>
            <a:pPr marL="0" indent="0"/>
            <a:r>
              <a:rPr lang="ru-RU" sz="2000" dirty="0" smtClean="0"/>
              <a:t>Неизбежен </a:t>
            </a:r>
            <a:r>
              <a:rPr lang="ru-RU" sz="2000" dirty="0"/>
              <a:t>ли конфликт природы и цивилизации?</a:t>
            </a:r>
          </a:p>
          <a:p>
            <a:pPr marL="0" indent="0"/>
            <a:r>
              <a:rPr lang="ru-RU" sz="2000" dirty="0" smtClean="0"/>
              <a:t>Может </a:t>
            </a:r>
            <a:r>
              <a:rPr lang="ru-RU" sz="2000" dirty="0"/>
              <a:t>ли природа помочь человеку понять себя?</a:t>
            </a:r>
          </a:p>
          <a:p>
            <a:pPr marL="0" indent="0"/>
            <a:r>
              <a:rPr lang="ru-RU" sz="2000" dirty="0" smtClean="0"/>
              <a:t>Какие </a:t>
            </a:r>
            <a:r>
              <a:rPr lang="ru-RU" sz="2000" dirty="0"/>
              <a:t>явления природы обрели в литературе символическое звучание?</a:t>
            </a:r>
          </a:p>
          <a:p>
            <a:endParaRPr lang="ru-RU" sz="2000"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642392" y="232945"/>
            <a:ext cx="7886700" cy="1325563"/>
          </a:xfrm>
        </p:spPr>
        <p:txBody>
          <a:bodyPr>
            <a:normAutofit/>
          </a:bodyPr>
          <a:lstStyle/>
          <a:p>
            <a:pPr algn="ctr"/>
            <a:r>
              <a:rPr lang="ru-RU" dirty="0" smtClean="0"/>
              <a:t>Темы</a:t>
            </a:r>
            <a:r>
              <a:rPr lang="ru-RU" dirty="0"/>
              <a:t/>
            </a:r>
            <a:br>
              <a:rPr lang="ru-RU" dirty="0"/>
            </a:br>
            <a:endParaRPr lang="ru-RU" dirty="0"/>
          </a:p>
        </p:txBody>
      </p:sp>
      <p:sp>
        <p:nvSpPr>
          <p:cNvPr id="6" name="Объект 5"/>
          <p:cNvSpPr>
            <a:spLocks noGrp="1"/>
          </p:cNvSpPr>
          <p:nvPr>
            <p:ph idx="1"/>
          </p:nvPr>
        </p:nvSpPr>
        <p:spPr>
          <a:xfrm>
            <a:off x="656134" y="1035155"/>
            <a:ext cx="7859216" cy="5592684"/>
          </a:xfrm>
        </p:spPr>
        <p:txBody>
          <a:bodyPr numCol="2">
            <a:normAutofit fontScale="40000" lnSpcReduction="20000"/>
          </a:bodyPr>
          <a:lstStyle/>
          <a:p>
            <a:pPr marL="0" indent="0"/>
            <a:r>
              <a:rPr lang="ru-RU" sz="5100" dirty="0" smtClean="0"/>
              <a:t>Природа и внутренний мир человека: созвучие и диссонанс.</a:t>
            </a:r>
          </a:p>
          <a:p>
            <a:pPr marL="0" indent="0"/>
            <a:r>
              <a:rPr lang="ru-RU" sz="5100" dirty="0" smtClean="0"/>
              <a:t>Почему мир природы часто противопоставляют миру людей?</a:t>
            </a:r>
          </a:p>
          <a:p>
            <a:pPr marL="0" indent="0"/>
            <a:r>
              <a:rPr lang="ru-RU" sz="5100" dirty="0" smtClean="0"/>
              <a:t>Может ли общение с природой обогатить человека?</a:t>
            </a:r>
          </a:p>
          <a:p>
            <a:pPr marL="0" indent="0"/>
            <a:r>
              <a:rPr lang="ru-RU" sz="5100" dirty="0" smtClean="0"/>
              <a:t>Чему человек может научиться у природы?</a:t>
            </a:r>
          </a:p>
          <a:p>
            <a:pPr marL="0" indent="0"/>
            <a:r>
              <a:rPr lang="ru-RU" sz="5100" dirty="0" smtClean="0"/>
              <a:t>Чем мир живой природы привлекателен для писателя?</a:t>
            </a:r>
          </a:p>
          <a:p>
            <a:pPr marL="0" indent="0"/>
            <a:r>
              <a:rPr lang="ru-RU" sz="5100" dirty="0" smtClean="0"/>
              <a:t>Человек – хозяин природы или её часть?</a:t>
            </a:r>
          </a:p>
          <a:p>
            <a:pPr marL="0" indent="0"/>
            <a:r>
              <a:rPr lang="ru-RU" sz="5100" dirty="0" smtClean="0"/>
              <a:t>Что мешает человеку обрести гармонию с природой?</a:t>
            </a:r>
          </a:p>
          <a:p>
            <a:pPr marL="0" indent="0"/>
            <a:r>
              <a:rPr lang="ru-RU" sz="5100" dirty="0" smtClean="0"/>
              <a:t>Согласны ли Вы с утверждением Э.М. Ремарка: «Когда человек одинок, он начинает присматриваться к природе»?</a:t>
            </a:r>
          </a:p>
          <a:p>
            <a:pPr marL="0" indent="0"/>
            <a:r>
              <a:rPr lang="ru-RU" sz="5100" dirty="0" smtClean="0"/>
              <a:t>Случайно ли «природа» и «Родина» – однокоренные слова?</a:t>
            </a:r>
          </a:p>
          <a:p>
            <a:pPr marL="0" indent="0"/>
            <a:r>
              <a:rPr lang="ru-RU" sz="5100" dirty="0" smtClean="0"/>
              <a:t>Почему природа – вечный источник вдохновения для писателей?</a:t>
            </a:r>
          </a:p>
          <a:p>
            <a:pPr marL="0" indent="0"/>
            <a:r>
              <a:rPr lang="ru-RU" sz="5100" dirty="0" smtClean="0"/>
              <a:t>Что Вас волнует больше: красота природы или красота, сотворённая человеком?</a:t>
            </a:r>
          </a:p>
          <a:p>
            <a:pPr marL="0" indent="0"/>
            <a:r>
              <a:rPr lang="ru-RU" sz="5100" dirty="0" smtClean="0"/>
              <a:t>Человек и природная стихия.</a:t>
            </a:r>
          </a:p>
          <a:p>
            <a:pPr marL="0" indent="0"/>
            <a:r>
              <a:rPr lang="ru-RU" sz="5100" dirty="0" smtClean="0"/>
              <a:t>Как природа помогает понять мир человеческих чувств?</a:t>
            </a:r>
          </a:p>
          <a:p>
            <a:endParaRPr lang="ru-RU"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6" name="Объект 5"/>
          <p:cNvSpPr>
            <a:spLocks noGrp="1"/>
          </p:cNvSpPr>
          <p:nvPr>
            <p:ph idx="1"/>
          </p:nvPr>
        </p:nvSpPr>
        <p:spPr>
          <a:xfrm>
            <a:off x="606387" y="1484784"/>
            <a:ext cx="7931224" cy="4248472"/>
          </a:xfrm>
        </p:spPr>
        <p:txBody>
          <a:bodyPr>
            <a:normAutofit/>
          </a:bodyPr>
          <a:lstStyle/>
          <a:p>
            <a:r>
              <a:rPr lang="ru-RU" dirty="0" smtClean="0"/>
              <a:t>Счастье - это </a:t>
            </a:r>
            <a:r>
              <a:rPr lang="ru-RU" dirty="0"/>
              <a:t>быть с природой</a:t>
            </a:r>
            <a:r>
              <a:rPr lang="ru-RU" dirty="0" smtClean="0"/>
              <a:t>, видеть </a:t>
            </a:r>
            <a:r>
              <a:rPr lang="ru-RU" dirty="0"/>
              <a:t>её, говорить с ней. Л.Н</a:t>
            </a:r>
            <a:r>
              <a:rPr lang="ru-RU" dirty="0" smtClean="0"/>
              <a:t>. Толстой</a:t>
            </a:r>
            <a:endParaRPr lang="ru-RU" dirty="0"/>
          </a:p>
          <a:p>
            <a:r>
              <a:rPr lang="ru-RU" dirty="0"/>
              <a:t>Человека не может не занимать природа; он связан с ней тысячью нерасторжимых нитей. И.С</a:t>
            </a:r>
            <a:r>
              <a:rPr lang="ru-RU" dirty="0" smtClean="0"/>
              <a:t>. Тургенев</a:t>
            </a:r>
            <a:endParaRPr lang="ru-RU" dirty="0"/>
          </a:p>
          <a:p>
            <a:r>
              <a:rPr lang="ru-RU" dirty="0"/>
              <a:t>Мы </a:t>
            </a:r>
            <a:r>
              <a:rPr lang="ru-RU" dirty="0" smtClean="0"/>
              <a:t>- хозяева </a:t>
            </a:r>
            <a:r>
              <a:rPr lang="ru-RU" dirty="0"/>
              <a:t>нашей природы, и она для нас кладовая солнца с великими сокровищами жизни. Мало того, чтобы эти сокровища охранять, их  надо открывать и показывать. М.М</a:t>
            </a:r>
            <a:r>
              <a:rPr lang="ru-RU" dirty="0" smtClean="0"/>
              <a:t>. Пришвин</a:t>
            </a:r>
            <a:endParaRPr lang="ru-RU" dirty="0"/>
          </a:p>
          <a:p>
            <a:endParaRPr lang="ru-RU" dirty="0"/>
          </a:p>
        </p:txBody>
      </p:sp>
    </p:spTree>
    <p:extLst>
      <p:ext uri="{BB962C8B-B14F-4D97-AF65-F5344CB8AC3E}">
        <p14:creationId xmlns="" xmlns:p14="http://schemas.microsoft.com/office/powerpoint/2010/main" val="2399259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628650" y="116632"/>
            <a:ext cx="7886700" cy="1325563"/>
          </a:xfrm>
        </p:spPr>
        <p:txBody>
          <a:bodyPr/>
          <a:lstStyle/>
          <a:p>
            <a:pPr algn="ctr"/>
            <a:r>
              <a:rPr lang="ru-RU" dirty="0"/>
              <a:t>Список литературы</a:t>
            </a:r>
          </a:p>
        </p:txBody>
      </p:sp>
      <p:sp>
        <p:nvSpPr>
          <p:cNvPr id="6" name="Объект 5"/>
          <p:cNvSpPr>
            <a:spLocks noGrp="1"/>
          </p:cNvSpPr>
          <p:nvPr>
            <p:ph idx="1"/>
          </p:nvPr>
        </p:nvSpPr>
        <p:spPr>
          <a:xfrm>
            <a:off x="457200" y="1214422"/>
            <a:ext cx="8229600" cy="4911741"/>
          </a:xfrm>
        </p:spPr>
        <p:txBody>
          <a:bodyPr numCol="2">
            <a:normAutofit fontScale="32500" lnSpcReduction="20000"/>
          </a:bodyPr>
          <a:lstStyle/>
          <a:p>
            <a:pPr marL="174625" indent="0">
              <a:lnSpc>
                <a:spcPct val="120000"/>
              </a:lnSpc>
              <a:buFont typeface="+mj-lt"/>
              <a:buAutoNum type="arabicPeriod"/>
            </a:pPr>
            <a:r>
              <a:rPr lang="ru-RU" sz="4000" dirty="0" smtClean="0">
                <a:latin typeface="Comic Sans MS" pitchFamily="66" charset="0"/>
              </a:rPr>
              <a:t> «</a:t>
            </a:r>
            <a:r>
              <a:rPr lang="ru-RU" sz="4000" dirty="0">
                <a:latin typeface="Comic Sans MS" pitchFamily="66" charset="0"/>
              </a:rPr>
              <a:t>Слово о полку Игореве» </a:t>
            </a:r>
          </a:p>
          <a:p>
            <a:pPr marL="174625" indent="0">
              <a:lnSpc>
                <a:spcPct val="120000"/>
              </a:lnSpc>
              <a:buFont typeface="+mj-lt"/>
              <a:buAutoNum type="arabicPeriod"/>
            </a:pPr>
            <a:r>
              <a:rPr lang="ru-RU" sz="4000" dirty="0" smtClean="0">
                <a:latin typeface="Comic Sans MS" pitchFamily="66" charset="0"/>
              </a:rPr>
              <a:t> М.Ю</a:t>
            </a:r>
            <a:r>
              <a:rPr lang="ru-RU" sz="4000" dirty="0">
                <a:latin typeface="Comic Sans MS" pitchFamily="66" charset="0"/>
              </a:rPr>
              <a:t>. </a:t>
            </a:r>
            <a:r>
              <a:rPr lang="ru-RU" sz="4000" dirty="0" smtClean="0">
                <a:latin typeface="Comic Sans MS" pitchFamily="66" charset="0"/>
              </a:rPr>
              <a:t>Лермонтов, </a:t>
            </a:r>
            <a:r>
              <a:rPr lang="ru-RU" sz="4000" dirty="0">
                <a:latin typeface="Comic Sans MS" pitchFamily="66" charset="0"/>
              </a:rPr>
              <a:t>"Мцыри", "Герой нашего времени" </a:t>
            </a:r>
          </a:p>
          <a:p>
            <a:pPr marL="174625" indent="0">
              <a:lnSpc>
                <a:spcPct val="120000"/>
              </a:lnSpc>
              <a:buFont typeface="+mj-lt"/>
              <a:buAutoNum type="arabicPeriod"/>
            </a:pPr>
            <a:r>
              <a:rPr lang="ru-RU" sz="4000" dirty="0" smtClean="0">
                <a:latin typeface="Comic Sans MS" pitchFamily="66" charset="0"/>
              </a:rPr>
              <a:t> </a:t>
            </a:r>
            <a:r>
              <a:rPr lang="ru-RU" sz="4000" dirty="0" err="1" smtClean="0">
                <a:latin typeface="Comic Sans MS" pitchFamily="66" charset="0"/>
              </a:rPr>
              <a:t>А.С.Пушкин</a:t>
            </a:r>
            <a:r>
              <a:rPr lang="ru-RU" sz="4000" dirty="0" smtClean="0">
                <a:latin typeface="Comic Sans MS" pitchFamily="66" charset="0"/>
              </a:rPr>
              <a:t>, </a:t>
            </a:r>
            <a:r>
              <a:rPr lang="ru-RU" sz="4000" dirty="0">
                <a:latin typeface="Comic Sans MS" pitchFamily="66" charset="0"/>
              </a:rPr>
              <a:t>«Евгений Онегин»</a:t>
            </a:r>
          </a:p>
          <a:p>
            <a:pPr marL="174625" indent="0">
              <a:lnSpc>
                <a:spcPct val="120000"/>
              </a:lnSpc>
              <a:buFont typeface="+mj-lt"/>
              <a:buAutoNum type="arabicPeriod"/>
            </a:pPr>
            <a:r>
              <a:rPr lang="ru-RU" sz="4000" dirty="0" smtClean="0">
                <a:latin typeface="Comic Sans MS" pitchFamily="66" charset="0"/>
              </a:rPr>
              <a:t> Л.Н</a:t>
            </a:r>
            <a:r>
              <a:rPr lang="ru-RU" sz="4000" dirty="0">
                <a:latin typeface="Comic Sans MS" pitchFamily="66" charset="0"/>
              </a:rPr>
              <a:t>. </a:t>
            </a:r>
            <a:r>
              <a:rPr lang="ru-RU" sz="4000" dirty="0" smtClean="0">
                <a:latin typeface="Comic Sans MS" pitchFamily="66" charset="0"/>
              </a:rPr>
              <a:t>Толстой, </a:t>
            </a:r>
            <a:r>
              <a:rPr lang="ru-RU" sz="4000" dirty="0">
                <a:latin typeface="Comic Sans MS" pitchFamily="66" charset="0"/>
              </a:rPr>
              <a:t>"Война и мир</a:t>
            </a:r>
            <a:r>
              <a:rPr lang="ru-RU" sz="4000" dirty="0" smtClean="0">
                <a:latin typeface="Comic Sans MS" pitchFamily="66" charset="0"/>
              </a:rPr>
              <a:t>"</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И</a:t>
            </a:r>
            <a:r>
              <a:rPr lang="ru-RU" sz="4000" dirty="0">
                <a:latin typeface="Comic Sans MS" pitchFamily="66" charset="0"/>
              </a:rPr>
              <a:t>. </a:t>
            </a:r>
            <a:r>
              <a:rPr lang="ru-RU" sz="4000" dirty="0" smtClean="0">
                <a:latin typeface="Comic Sans MS" pitchFamily="66" charset="0"/>
              </a:rPr>
              <a:t>Тургенев, </a:t>
            </a:r>
            <a:r>
              <a:rPr lang="ru-RU" sz="4000" dirty="0">
                <a:latin typeface="Comic Sans MS" pitchFamily="66" charset="0"/>
              </a:rPr>
              <a:t>«Бирюк»; «Записки охотника»; «Отцы и </a:t>
            </a:r>
            <a:r>
              <a:rPr lang="ru-RU" sz="4000" dirty="0" smtClean="0">
                <a:latin typeface="Comic Sans MS" pitchFamily="66" charset="0"/>
              </a:rPr>
              <a:t>дети»</a:t>
            </a:r>
          </a:p>
          <a:p>
            <a:pPr marL="174625" indent="0">
              <a:lnSpc>
                <a:spcPct val="120000"/>
              </a:lnSpc>
              <a:buFont typeface="+mj-lt"/>
              <a:buAutoNum type="arabicPeriod"/>
            </a:pPr>
            <a:r>
              <a:rPr lang="ru-RU" sz="4000" dirty="0" smtClean="0">
                <a:latin typeface="Comic Sans MS" pitchFamily="66" charset="0"/>
              </a:rPr>
              <a:t> И. Бунин «Суходол»; «Антоновские яблоки»</a:t>
            </a:r>
          </a:p>
          <a:p>
            <a:pPr marL="174625" indent="0">
              <a:lnSpc>
                <a:spcPct val="120000"/>
              </a:lnSpc>
              <a:buFont typeface="+mj-lt"/>
              <a:buAutoNum type="arabicPeriod"/>
            </a:pPr>
            <a:r>
              <a:rPr lang="ru-RU" sz="4000" dirty="0" smtClean="0">
                <a:latin typeface="Comic Sans MS" pitchFamily="66" charset="0"/>
              </a:rPr>
              <a:t> А.И Куприн, </a:t>
            </a:r>
            <a:r>
              <a:rPr lang="ru-RU" sz="4000" dirty="0">
                <a:latin typeface="Comic Sans MS" pitchFamily="66" charset="0"/>
              </a:rPr>
              <a:t>«Олеся»;</a:t>
            </a:r>
          </a:p>
          <a:p>
            <a:pPr marL="174625" indent="0">
              <a:lnSpc>
                <a:spcPct val="120000"/>
              </a:lnSpc>
              <a:buFont typeface="+mj-lt"/>
              <a:buAutoNum type="arabicPeriod"/>
            </a:pPr>
            <a:r>
              <a:rPr lang="ru-RU" sz="4000" dirty="0" smtClean="0">
                <a:latin typeface="Comic Sans MS" pitchFamily="66" charset="0"/>
              </a:rPr>
              <a:t>Б.Л</a:t>
            </a:r>
            <a:r>
              <a:rPr lang="ru-RU" sz="4000" dirty="0">
                <a:latin typeface="Comic Sans MS" pitchFamily="66" charset="0"/>
              </a:rPr>
              <a:t>. Васильев, «Не стреляйте в белых лебедей»</a:t>
            </a:r>
          </a:p>
          <a:p>
            <a:pPr marL="174625" indent="0">
              <a:lnSpc>
                <a:spcPct val="120000"/>
              </a:lnSpc>
              <a:buFont typeface="+mj-lt"/>
              <a:buAutoNum type="arabicPeriod"/>
            </a:pPr>
            <a:r>
              <a:rPr lang="ru-RU" sz="4000" dirty="0" smtClean="0">
                <a:latin typeface="Comic Sans MS" pitchFamily="66" charset="0"/>
              </a:rPr>
              <a:t>Е.И</a:t>
            </a:r>
            <a:r>
              <a:rPr lang="ru-RU" sz="4000" dirty="0">
                <a:latin typeface="Comic Sans MS" pitchFamily="66" charset="0"/>
              </a:rPr>
              <a:t>. Носов, «Кукла»</a:t>
            </a:r>
          </a:p>
          <a:p>
            <a:pPr marL="174625" indent="0">
              <a:lnSpc>
                <a:spcPct val="120000"/>
              </a:lnSpc>
              <a:buFont typeface="+mj-lt"/>
              <a:buAutoNum type="arabicPeriod"/>
            </a:pPr>
            <a:r>
              <a:rPr lang="ru-RU" sz="4000" dirty="0" smtClean="0">
                <a:latin typeface="Comic Sans MS" pitchFamily="66" charset="0"/>
              </a:rPr>
              <a:t>В.Г</a:t>
            </a:r>
            <a:r>
              <a:rPr lang="ru-RU" sz="4000" dirty="0">
                <a:latin typeface="Comic Sans MS" pitchFamily="66" charset="0"/>
              </a:rPr>
              <a:t>. </a:t>
            </a:r>
            <a:r>
              <a:rPr lang="ru-RU" sz="4000" dirty="0" smtClean="0">
                <a:latin typeface="Comic Sans MS" pitchFamily="66" charset="0"/>
              </a:rPr>
              <a:t>Распутин, </a:t>
            </a:r>
            <a:r>
              <a:rPr lang="ru-RU" sz="4000" dirty="0">
                <a:latin typeface="Comic Sans MS" pitchFamily="66" charset="0"/>
              </a:rPr>
              <a:t>«Прощание с Матерой</a:t>
            </a:r>
            <a:r>
              <a:rPr lang="ru-RU" sz="4000" dirty="0" smtClean="0">
                <a:latin typeface="Comic Sans MS" pitchFamily="66" charset="0"/>
              </a:rPr>
              <a:t>»</a:t>
            </a:r>
          </a:p>
          <a:p>
            <a:pPr marL="174625" indent="0">
              <a:lnSpc>
                <a:spcPct val="120000"/>
              </a:lnSpc>
              <a:buFont typeface="+mj-lt"/>
              <a:buAutoNum type="arabicPeriod"/>
            </a:pPr>
            <a:r>
              <a:rPr lang="ru-RU" sz="4000" dirty="0" smtClean="0">
                <a:latin typeface="Comic Sans MS" pitchFamily="66" charset="0"/>
              </a:rPr>
              <a:t> В. Астафьев, «Царь-рыба».</a:t>
            </a:r>
          </a:p>
          <a:p>
            <a:pPr marL="174625" indent="0">
              <a:lnSpc>
                <a:spcPct val="120000"/>
              </a:lnSpc>
              <a:buFont typeface="+mj-lt"/>
              <a:buAutoNum type="arabicPeriod"/>
            </a:pPr>
            <a:r>
              <a:rPr lang="ru-RU" sz="4000" dirty="0" smtClean="0">
                <a:latin typeface="Comic Sans MS" pitchFamily="66" charset="0"/>
              </a:rPr>
              <a:t> К. Паустовский</a:t>
            </a:r>
            <a:r>
              <a:rPr lang="ru-RU" sz="4000" dirty="0">
                <a:latin typeface="Comic Sans MS" pitchFamily="66" charset="0"/>
              </a:rPr>
              <a:t>,</a:t>
            </a:r>
            <a:r>
              <a:rPr lang="ru-RU" sz="4000" dirty="0" smtClean="0">
                <a:latin typeface="Comic Sans MS" pitchFamily="66" charset="0"/>
              </a:rPr>
              <a:t> «Мещерская </a:t>
            </a:r>
            <a:r>
              <a:rPr lang="ru-RU" sz="4000" dirty="0">
                <a:latin typeface="Comic Sans MS" pitchFamily="66" charset="0"/>
              </a:rPr>
              <a:t>сторона»</a:t>
            </a:r>
          </a:p>
          <a:p>
            <a:pPr marL="174625" indent="0">
              <a:lnSpc>
                <a:spcPct val="120000"/>
              </a:lnSpc>
              <a:buFont typeface="+mj-lt"/>
              <a:buAutoNum type="arabicPeriod"/>
            </a:pPr>
            <a:r>
              <a:rPr lang="ru-RU" sz="4000" dirty="0" smtClean="0">
                <a:latin typeface="Comic Sans MS" pitchFamily="66" charset="0"/>
              </a:rPr>
              <a:t> Антуан </a:t>
            </a:r>
            <a:r>
              <a:rPr lang="ru-RU" sz="4000" dirty="0">
                <a:latin typeface="Comic Sans MS" pitchFamily="66" charset="0"/>
              </a:rPr>
              <a:t>де </a:t>
            </a:r>
            <a:r>
              <a:rPr lang="ru-RU" sz="4000" dirty="0" smtClean="0">
                <a:latin typeface="Comic Sans MS" pitchFamily="66" charset="0"/>
              </a:rPr>
              <a:t>Сент-Экзюпери, </a:t>
            </a:r>
            <a:r>
              <a:rPr lang="ru-RU" sz="4000" dirty="0">
                <a:latin typeface="Comic Sans MS" pitchFamily="66" charset="0"/>
              </a:rPr>
              <a:t>«Маленький принц</a:t>
            </a:r>
            <a:r>
              <a:rPr lang="ru-RU" sz="4000" dirty="0" smtClean="0">
                <a:latin typeface="Comic Sans MS" pitchFamily="66" charset="0"/>
              </a:rPr>
              <a:t>»</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М</a:t>
            </a:r>
            <a:r>
              <a:rPr lang="ru-RU" sz="4000" dirty="0">
                <a:latin typeface="Comic Sans MS" pitchFamily="66" charset="0"/>
              </a:rPr>
              <a:t>. </a:t>
            </a:r>
            <a:r>
              <a:rPr lang="ru-RU" sz="4000" dirty="0" smtClean="0">
                <a:latin typeface="Comic Sans MS" pitchFamily="66" charset="0"/>
              </a:rPr>
              <a:t>Пришвин, </a:t>
            </a:r>
            <a:r>
              <a:rPr lang="ru-RU" sz="4000" dirty="0">
                <a:latin typeface="Comic Sans MS" pitchFamily="66" charset="0"/>
              </a:rPr>
              <a:t>«Кладовая солнца»</a:t>
            </a:r>
          </a:p>
          <a:p>
            <a:pPr marL="174625" indent="0">
              <a:lnSpc>
                <a:spcPct val="120000"/>
              </a:lnSpc>
              <a:buFont typeface="+mj-lt"/>
              <a:buAutoNum type="arabicPeriod"/>
            </a:pPr>
            <a:r>
              <a:rPr lang="ru-RU" sz="4000" dirty="0" smtClean="0">
                <a:latin typeface="Comic Sans MS" pitchFamily="66" charset="0"/>
              </a:rPr>
              <a:t> А. Платонов, </a:t>
            </a:r>
            <a:r>
              <a:rPr lang="ru-RU" sz="4000" dirty="0">
                <a:latin typeface="Comic Sans MS" pitchFamily="66" charset="0"/>
              </a:rPr>
              <a:t>«Юшка»</a:t>
            </a:r>
          </a:p>
          <a:p>
            <a:pPr marL="174625" indent="0">
              <a:lnSpc>
                <a:spcPct val="120000"/>
              </a:lnSpc>
              <a:buFont typeface="+mj-lt"/>
              <a:buAutoNum type="arabicPeriod"/>
            </a:pPr>
            <a:r>
              <a:rPr lang="ru-RU" sz="4000" dirty="0" smtClean="0">
                <a:latin typeface="Comic Sans MS" pitchFamily="66" charset="0"/>
              </a:rPr>
              <a:t> В. Шукшин, </a:t>
            </a:r>
            <a:r>
              <a:rPr lang="ru-RU" sz="4000" dirty="0">
                <a:latin typeface="Comic Sans MS" pitchFamily="66" charset="0"/>
              </a:rPr>
              <a:t>«Солнце, старик и девушка»</a:t>
            </a:r>
          </a:p>
          <a:p>
            <a:pPr marL="174625" indent="0">
              <a:lnSpc>
                <a:spcPct val="120000"/>
              </a:lnSpc>
              <a:buFont typeface="+mj-lt"/>
              <a:buAutoNum type="arabicPeriod"/>
            </a:pPr>
            <a:r>
              <a:rPr lang="ru-RU" sz="4000" dirty="0" smtClean="0">
                <a:latin typeface="Comic Sans MS" pitchFamily="66" charset="0"/>
              </a:rPr>
              <a:t> </a:t>
            </a:r>
            <a:r>
              <a:rPr lang="ru-RU" sz="4000" dirty="0">
                <a:latin typeface="Comic Sans MS" pitchFamily="66" charset="0"/>
              </a:rPr>
              <a:t>Ф</a:t>
            </a:r>
            <a:r>
              <a:rPr lang="ru-RU" sz="4000" dirty="0" smtClean="0">
                <a:latin typeface="Comic Sans MS" pitchFamily="66" charset="0"/>
              </a:rPr>
              <a:t>. Абрамов, </a:t>
            </a:r>
            <a:r>
              <a:rPr lang="ru-RU" sz="4000" dirty="0">
                <a:latin typeface="Comic Sans MS" pitchFamily="66" charset="0"/>
              </a:rPr>
              <a:t>«О чем плачут лошади»</a:t>
            </a:r>
          </a:p>
          <a:p>
            <a:pPr marL="174625" indent="0">
              <a:lnSpc>
                <a:spcPct val="120000"/>
              </a:lnSpc>
              <a:buFont typeface="+mj-lt"/>
              <a:buAutoNum type="arabicPeriod"/>
            </a:pPr>
            <a:r>
              <a:rPr lang="ru-RU" sz="4000" dirty="0" smtClean="0">
                <a:latin typeface="Comic Sans MS" pitchFamily="66" charset="0"/>
              </a:rPr>
              <a:t> В. Солоухин</a:t>
            </a:r>
            <a:r>
              <a:rPr lang="ru-RU" sz="4000" dirty="0">
                <a:latin typeface="Comic Sans MS" pitchFamily="66" charset="0"/>
              </a:rPr>
              <a:t>,</a:t>
            </a:r>
            <a:r>
              <a:rPr lang="ru-RU" sz="4000" dirty="0" smtClean="0">
                <a:latin typeface="Comic Sans MS" pitchFamily="66" charset="0"/>
              </a:rPr>
              <a:t> </a:t>
            </a:r>
            <a:r>
              <a:rPr lang="ru-RU" sz="4000" dirty="0">
                <a:latin typeface="Comic Sans MS" pitchFamily="66" charset="0"/>
              </a:rPr>
              <a:t>Стихотворения «Ветла», «Ягода»</a:t>
            </a:r>
          </a:p>
          <a:p>
            <a:pPr marL="174625" indent="0">
              <a:lnSpc>
                <a:spcPct val="120000"/>
              </a:lnSpc>
              <a:buFont typeface="+mj-lt"/>
              <a:buAutoNum type="arabicPeriod"/>
            </a:pPr>
            <a:r>
              <a:rPr lang="ru-RU" sz="4000" dirty="0" smtClean="0">
                <a:latin typeface="Comic Sans MS" pitchFamily="66" charset="0"/>
              </a:rPr>
              <a:t> В. </a:t>
            </a:r>
            <a:r>
              <a:rPr lang="ru-RU" sz="4000" dirty="0" err="1" smtClean="0">
                <a:latin typeface="Comic Sans MS" pitchFamily="66" charset="0"/>
              </a:rPr>
              <a:t>Шефнер</a:t>
            </a:r>
            <a:r>
              <a:rPr lang="ru-RU" sz="4000" dirty="0">
                <a:latin typeface="Comic Sans MS" pitchFamily="66" charset="0"/>
              </a:rPr>
              <a:t>,</a:t>
            </a:r>
            <a:r>
              <a:rPr lang="ru-RU" sz="4000" dirty="0" smtClean="0">
                <a:latin typeface="Comic Sans MS" pitchFamily="66" charset="0"/>
              </a:rPr>
              <a:t> </a:t>
            </a:r>
            <a:r>
              <a:rPr lang="ru-RU" sz="4000" dirty="0">
                <a:latin typeface="Comic Sans MS" pitchFamily="66" charset="0"/>
              </a:rPr>
              <a:t>«Ястреб</a:t>
            </a:r>
            <a:r>
              <a:rPr lang="ru-RU" sz="4000" dirty="0" smtClean="0">
                <a:latin typeface="Comic Sans MS" pitchFamily="66" charset="0"/>
              </a:rPr>
              <a:t>», «Странный </a:t>
            </a:r>
            <a:r>
              <a:rPr lang="ru-RU" sz="4000" dirty="0">
                <a:latin typeface="Comic Sans MS" pitchFamily="66" charset="0"/>
              </a:rPr>
              <a:t>сон», «Лесной пожар»</a:t>
            </a:r>
          </a:p>
          <a:p>
            <a:endParaRPr lang="ru-RU" dirty="0">
              <a:latin typeface="Comic Sans MS" pitchFamily="66" charset="0"/>
            </a:endParaRPr>
          </a:p>
          <a:p>
            <a:endParaRPr lang="ru-RU" dirty="0">
              <a:latin typeface="Comic Sans MS" pitchFamily="66" charset="0"/>
            </a:endParaRPr>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68609" name="Rectangle 1"/>
          <p:cNvSpPr>
            <a:spLocks noChangeArrowheads="1"/>
          </p:cNvSpPr>
          <p:nvPr/>
        </p:nvSpPr>
        <p:spPr bwMode="auto">
          <a:xfrm>
            <a:off x="683568" y="3687901"/>
            <a:ext cx="87119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ru-RU" sz="1800" b="1"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6" name="Рисунок 5" descr="20191009_tetrika-3.jpg"/>
          <p:cNvPicPr>
            <a:picLocks noChangeAspect="1"/>
          </p:cNvPicPr>
          <p:nvPr/>
        </p:nvPicPr>
        <p:blipFill>
          <a:blip r:embed="rId3">
            <a:extLst>
              <a:ext uri="{BEBA8EAE-BF5A-486C-A8C5-ECC9F3942E4B}">
                <a14:imgProps xmlns="" xmlns:a14="http://schemas.microsoft.com/office/drawing/2010/main">
                  <a14:imgLayer r:embed="rId4">
                    <a14:imgEffect>
                      <a14:saturation sat="400000"/>
                    </a14:imgEffect>
                  </a14:imgLayer>
                </a14:imgProps>
              </a:ext>
            </a:extLst>
          </a:blip>
          <a:stretch>
            <a:fillRect/>
          </a:stretch>
        </p:blipFill>
        <p:spPr>
          <a:xfrm>
            <a:off x="409993" y="20216"/>
            <a:ext cx="8324012" cy="6858000"/>
          </a:xfrm>
          <a:prstGeom prst="rect">
            <a:avLst/>
          </a:prstGeom>
        </p:spPr>
      </p:pic>
    </p:spTree>
    <p:extLst>
      <p:ext uri="{BB962C8B-B14F-4D97-AF65-F5344CB8AC3E}">
        <p14:creationId xmlns="" xmlns:p14="http://schemas.microsoft.com/office/powerpoint/2010/main" val="1411676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2" name="TextBox 1"/>
          <p:cNvSpPr txBox="1"/>
          <p:nvPr/>
        </p:nvSpPr>
        <p:spPr>
          <a:xfrm>
            <a:off x="1115616" y="363914"/>
            <a:ext cx="6693105" cy="584775"/>
          </a:xfrm>
          <a:prstGeom prst="rect">
            <a:avLst/>
          </a:prstGeom>
          <a:noFill/>
        </p:spPr>
        <p:txBody>
          <a:bodyPr wrap="square" rtlCol="0">
            <a:spAutoFit/>
          </a:bodyPr>
          <a:lstStyle/>
          <a:p>
            <a:pPr algn="ctr"/>
            <a:r>
              <a:rPr lang="ru-RU" sz="3200" dirty="0"/>
              <a:t>Памятка</a:t>
            </a:r>
          </a:p>
        </p:txBody>
      </p:sp>
      <p:sp>
        <p:nvSpPr>
          <p:cNvPr id="68609" name="Rectangle 1"/>
          <p:cNvSpPr>
            <a:spLocks noChangeArrowheads="1"/>
          </p:cNvSpPr>
          <p:nvPr/>
        </p:nvSpPr>
        <p:spPr bwMode="auto">
          <a:xfrm>
            <a:off x="683568" y="3687901"/>
            <a:ext cx="87119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ru-RU" sz="18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3" name="Прямоугольник 2"/>
          <p:cNvSpPr/>
          <p:nvPr/>
        </p:nvSpPr>
        <p:spPr>
          <a:xfrm>
            <a:off x="1115616" y="1720840"/>
            <a:ext cx="7272808" cy="2308324"/>
          </a:xfrm>
          <a:prstGeom prst="rect">
            <a:avLst/>
          </a:prstGeom>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Минимальное количество слов - 250 (включая все слова, в том числе и служебные). </a:t>
            </a:r>
          </a:p>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cs typeface="Times New Roman" pitchFamily="18" charset="0"/>
              </a:rPr>
              <a:t>Рекомендуемое количество слов - 350 </a:t>
            </a:r>
          </a:p>
          <a:p>
            <a:pPr marL="285750" lvl="0" indent="-285750" eaLnBrk="0" fontAlgn="base" hangingPunct="0">
              <a:spcBef>
                <a:spcPct val="0"/>
              </a:spcBef>
              <a:spcAft>
                <a:spcPct val="0"/>
              </a:spcAft>
              <a:buFont typeface="Arial" panose="020B0604020202020204" pitchFamily="34" charset="0"/>
              <a:buChar char="•"/>
            </a:pPr>
            <a:r>
              <a:rPr lang="ru-RU" sz="2400" dirty="0">
                <a:effectLst>
                  <a:outerShdw blurRad="38100" dist="38100" dir="2700000" algn="tl">
                    <a:srgbClr val="000000">
                      <a:alpha val="43137"/>
                    </a:srgbClr>
                  </a:outerShdw>
                </a:effectLst>
                <a:latin typeface="Times New Roman" pitchFamily="18" charset="0"/>
                <a:cs typeface="Times New Roman" pitchFamily="18" charset="0"/>
              </a:rPr>
              <a:t>Если в сочинении менее 250 слов, то выставляется «незачёт» за невыполнение требования №1 и «незачёт» за работу в целом</a:t>
            </a:r>
          </a:p>
        </p:txBody>
      </p:sp>
    </p:spTree>
    <p:extLst>
      <p:ext uri="{BB962C8B-B14F-4D97-AF65-F5344CB8AC3E}">
        <p14:creationId xmlns="" xmlns:p14="http://schemas.microsoft.com/office/powerpoint/2010/main" val="14116765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r>
              <a:rPr lang="ru-RU" dirty="0"/>
              <a:t>Пишем сочинение</a:t>
            </a:r>
          </a:p>
        </p:txBody>
      </p:sp>
      <p:sp>
        <p:nvSpPr>
          <p:cNvPr id="6" name="Объект 5"/>
          <p:cNvSpPr>
            <a:spLocks noGrp="1"/>
          </p:cNvSpPr>
          <p:nvPr>
            <p:ph idx="1"/>
          </p:nvPr>
        </p:nvSpPr>
        <p:spPr>
          <a:xfrm>
            <a:off x="457200" y="1600200"/>
            <a:ext cx="8229600" cy="5257800"/>
          </a:xfrm>
        </p:spPr>
        <p:txBody>
          <a:bodyPr>
            <a:normAutofit fontScale="47500" lnSpcReduction="20000"/>
          </a:bodyPr>
          <a:lstStyle/>
          <a:p>
            <a:pPr algn="ctr">
              <a:lnSpc>
                <a:spcPct val="120000"/>
              </a:lnSpc>
              <a:buNone/>
            </a:pPr>
            <a:r>
              <a:rPr lang="ru-RU" sz="4900" b="1" dirty="0" smtClean="0"/>
              <a:t>Тема: «Что </a:t>
            </a:r>
            <a:r>
              <a:rPr lang="ru-RU" sz="4900" b="1" dirty="0"/>
              <a:t>мешает человеку обрести гармонию с природой</a:t>
            </a:r>
            <a:r>
              <a:rPr lang="ru-RU" sz="4900" b="1" dirty="0" smtClean="0"/>
              <a:t>?»</a:t>
            </a:r>
            <a:endParaRPr lang="ru-RU" sz="4900" b="1" dirty="0"/>
          </a:p>
          <a:p>
            <a:pPr>
              <a:lnSpc>
                <a:spcPct val="120000"/>
              </a:lnSpc>
              <a:buNone/>
            </a:pPr>
            <a:r>
              <a:rPr lang="ru-RU" sz="4900" b="1" dirty="0"/>
              <a:t>Вступление. </a:t>
            </a:r>
          </a:p>
          <a:p>
            <a:pPr>
              <a:lnSpc>
                <a:spcPct val="120000"/>
              </a:lnSpc>
              <a:buNone/>
            </a:pPr>
            <a:r>
              <a:rPr lang="ru-RU" sz="4900" dirty="0" smtClean="0"/>
              <a:t>		Мир </a:t>
            </a:r>
            <a:r>
              <a:rPr lang="ru-RU" sz="4900" dirty="0"/>
              <a:t>природы неповторимый, </a:t>
            </a:r>
            <a:r>
              <a:rPr lang="ru-RU" sz="4900" dirty="0" smtClean="0"/>
              <a:t>и </a:t>
            </a:r>
            <a:r>
              <a:rPr lang="ru-RU" sz="4900" dirty="0"/>
              <a:t>задача людей не только созерцать его, но и сохранять и беречь. Человек должен понимать природу, уметь чувствовать её, осознавать, что он сам является частицей этой природы, а не хозяином и господином. Нельзя всё время только забирать от природы всё, что она даёт, надо уметь и отдавать. Человек просто забывает о природе, и использует ее только себе во благо, как материал для жизни. Мешают предрассудки, суеверия и потребительское отношение к окружающему миру. Многие люди видят в природе лишь источник наживы и глухи к его голосу. Важно жить в гармонии с природой.</a:t>
            </a:r>
          </a:p>
          <a:p>
            <a:endParaRPr lang="ru-RU"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pPr algn="ctr"/>
            <a:r>
              <a:rPr lang="ru-RU" dirty="0"/>
              <a:t>Пишем сочинение</a:t>
            </a:r>
          </a:p>
        </p:txBody>
      </p:sp>
      <p:sp>
        <p:nvSpPr>
          <p:cNvPr id="6" name="Объект 5"/>
          <p:cNvSpPr>
            <a:spLocks noGrp="1"/>
          </p:cNvSpPr>
          <p:nvPr>
            <p:ph idx="1"/>
          </p:nvPr>
        </p:nvSpPr>
        <p:spPr>
          <a:xfrm>
            <a:off x="457200" y="1600200"/>
            <a:ext cx="8229600" cy="5257800"/>
          </a:xfrm>
        </p:spPr>
        <p:txBody>
          <a:bodyPr>
            <a:noAutofit/>
          </a:bodyPr>
          <a:lstStyle/>
          <a:p>
            <a:pPr marL="174625" indent="0" algn="ctr">
              <a:buNone/>
            </a:pPr>
            <a:r>
              <a:rPr lang="ru-RU" sz="1800" b="1" dirty="0" smtClean="0"/>
              <a:t>Основная часть</a:t>
            </a:r>
          </a:p>
          <a:p>
            <a:pPr marL="174625" indent="0" algn="ctr">
              <a:buNone/>
            </a:pPr>
            <a:r>
              <a:rPr lang="ru-RU" sz="1800" b="1" dirty="0" smtClean="0"/>
              <a:t>Аргументы</a:t>
            </a:r>
            <a:r>
              <a:rPr lang="ru-RU" sz="1800" b="1" dirty="0"/>
              <a:t>.</a:t>
            </a:r>
          </a:p>
          <a:p>
            <a:pPr marL="174625" indent="0">
              <a:buNone/>
            </a:pPr>
            <a:r>
              <a:rPr lang="ru-RU" sz="1800" b="1" dirty="0"/>
              <a:t>1 аргумент</a:t>
            </a:r>
            <a:r>
              <a:rPr lang="ru-RU" sz="1800" dirty="0"/>
              <a:t>   </a:t>
            </a:r>
            <a:r>
              <a:rPr lang="ru-RU" sz="1800" dirty="0" smtClean="0"/>
              <a:t>В. Астафьев </a:t>
            </a:r>
            <a:r>
              <a:rPr lang="ru-RU" sz="1800" dirty="0"/>
              <a:t>"Царь-рыба" природа наказывает того, кто безжалостен к ней. В книге В. Астафьева «Царь-рыба» почти все герои является браконьерами, которые только черпают ресурсы из тайги, но не дают ей ничего, кроме новых амбиций и нового грабежа. Так поступал и местный рыбак Игнатьич, ему везло на промысле. Однажды он взял на крючок огромного осетра и не захотел делить добычу, поэтому не позвал на помощь, когда рыба начала топить его и лодку. Размеры жертвы оказались такими, что борьба была неравной: вскоре Игнатьич сам стал уловом, а рыба все рвалась и тянула преследователя на дно. Рыбаку чудом удалось выжить, но после этого инцидента его мировоззрение поменялось. Этот пример говорит о том, что рано или поздно природа воздаст свое преследователям и мучителям. Но лучше не доводить до этого и охранять ее от лихих людей.</a:t>
            </a:r>
          </a:p>
          <a:p>
            <a:pPr marL="174625" indent="0">
              <a:buNone/>
            </a:pPr>
            <a:r>
              <a:rPr lang="ru-RU" sz="1800" b="1" dirty="0" smtClean="0"/>
              <a:t>2 аргумент</a:t>
            </a:r>
            <a:r>
              <a:rPr lang="ru-RU" sz="1800" dirty="0" smtClean="0"/>
              <a:t>. </a:t>
            </a:r>
            <a:r>
              <a:rPr lang="ru-RU" sz="1800" dirty="0"/>
              <a:t>В гармонии с природой живёт девушка Олеся из рассказа Куприна. Она умеет понимать каждую травинку, каждое дерево</a:t>
            </a:r>
            <a:r>
              <a:rPr lang="ru-RU" sz="1800" dirty="0" smtClean="0"/>
              <a:t>.</a:t>
            </a:r>
            <a:endParaRPr lang="ru-RU" sz="1100"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lstStyle/>
          <a:p>
            <a:pPr algn="ctr"/>
            <a:r>
              <a:rPr lang="ru-RU" dirty="0"/>
              <a:t>Пишем сочинение</a:t>
            </a:r>
          </a:p>
        </p:txBody>
      </p:sp>
      <p:sp>
        <p:nvSpPr>
          <p:cNvPr id="6" name="Объект 5"/>
          <p:cNvSpPr>
            <a:spLocks noGrp="1"/>
          </p:cNvSpPr>
          <p:nvPr>
            <p:ph idx="1"/>
          </p:nvPr>
        </p:nvSpPr>
        <p:spPr>
          <a:xfrm>
            <a:off x="457200" y="1600200"/>
            <a:ext cx="8229600" cy="5257800"/>
          </a:xfrm>
        </p:spPr>
        <p:txBody>
          <a:bodyPr>
            <a:normAutofit fontScale="55000" lnSpcReduction="20000"/>
          </a:bodyPr>
          <a:lstStyle/>
          <a:p>
            <a:pPr algn="ctr">
              <a:lnSpc>
                <a:spcPct val="120000"/>
              </a:lnSpc>
              <a:buNone/>
            </a:pPr>
            <a:r>
              <a:rPr lang="ru-RU" sz="4900" b="1" dirty="0" smtClean="0"/>
              <a:t>Тема: «Что </a:t>
            </a:r>
            <a:r>
              <a:rPr lang="ru-RU" sz="4900" b="1" dirty="0"/>
              <a:t>мешает человеку обрести гармонию с природой</a:t>
            </a:r>
            <a:r>
              <a:rPr lang="ru-RU" sz="4900" b="1" dirty="0" smtClean="0"/>
              <a:t>?» </a:t>
            </a:r>
            <a:endParaRPr lang="ru-RU" sz="4900" b="1" dirty="0"/>
          </a:p>
          <a:p>
            <a:pPr marL="174625" indent="0" algn="ctr">
              <a:lnSpc>
                <a:spcPct val="120000"/>
              </a:lnSpc>
              <a:buNone/>
            </a:pPr>
            <a:r>
              <a:rPr lang="ru-RU" sz="4900" b="1" dirty="0" smtClean="0"/>
              <a:t> Заключение</a:t>
            </a:r>
            <a:endParaRPr lang="ru-RU" sz="4900" b="1" dirty="0"/>
          </a:p>
          <a:p>
            <a:pPr marL="174625" indent="0">
              <a:lnSpc>
                <a:spcPct val="120000"/>
              </a:lnSpc>
              <a:buNone/>
            </a:pPr>
            <a:r>
              <a:rPr lang="ru-RU" sz="4900" dirty="0" smtClean="0"/>
              <a:t>	Люди </a:t>
            </a:r>
            <a:r>
              <a:rPr lang="ru-RU" sz="4900" dirty="0"/>
              <a:t>лишаются связи с окружающим миром, потому что ищут в нем только выгоду и наживу. А порой ощутить гармонию им мешают заблуждения и миражи, обнажающие ограниченность их мышления и узость кругозора. Природа дает нам отличные возможности управлять естественными процессами на Земле. Глупо отвергать ее дары из-за жадности или неведения.</a:t>
            </a:r>
          </a:p>
          <a:p>
            <a:endParaRPr lang="ru-RU" dirty="0"/>
          </a:p>
        </p:txBody>
      </p:sp>
    </p:spTree>
    <p:extLst>
      <p:ext uri="{BB962C8B-B14F-4D97-AF65-F5344CB8AC3E}">
        <p14:creationId xmlns="" xmlns:p14="http://schemas.microsoft.com/office/powerpoint/2010/main" val="3747819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a:bodyPr>
          <a:lstStyle/>
          <a:p>
            <a:pPr marL="174625" indent="0" algn="ctr">
              <a:buNone/>
            </a:pPr>
            <a:r>
              <a:rPr lang="ru-RU" dirty="0"/>
              <a:t>Вступление.</a:t>
            </a:r>
          </a:p>
          <a:p>
            <a:pPr marL="174625" indent="0">
              <a:buNone/>
            </a:pPr>
            <a:r>
              <a:rPr lang="ru-RU" dirty="0" smtClean="0"/>
              <a:t>	Человек </a:t>
            </a:r>
            <a:r>
              <a:rPr lang="ru-RU" dirty="0"/>
              <a:t>может многому научиться у природы, которая является высшей мудростью, олицетворением нравственных идеалов и истинных </a:t>
            </a:r>
            <a:r>
              <a:rPr lang="ru-RU" dirty="0" smtClean="0"/>
              <a:t>ценностей. Человек </a:t>
            </a:r>
            <a:r>
              <a:rPr lang="ru-RU" dirty="0"/>
              <a:t>«естественный», близкий к природе, приобретает такие качества, </a:t>
            </a:r>
            <a:r>
              <a:rPr lang="ru-RU" dirty="0" smtClean="0"/>
              <a:t>как:</a:t>
            </a:r>
            <a:r>
              <a:rPr lang="ru-RU" b="1" dirty="0" smtClean="0"/>
              <a:t> </a:t>
            </a:r>
            <a:r>
              <a:rPr lang="ru-RU" b="1" i="1" dirty="0" smtClean="0"/>
              <a:t>гармоничность, спокойствие</a:t>
            </a:r>
            <a:r>
              <a:rPr lang="ru-RU" b="1" i="1" dirty="0"/>
              <a:t>, </a:t>
            </a:r>
            <a:r>
              <a:rPr lang="ru-RU" b="1" i="1" dirty="0" smtClean="0"/>
              <a:t>разумность, терпеливость, </a:t>
            </a:r>
            <a:r>
              <a:rPr lang="ru-RU" b="1" i="1" dirty="0"/>
              <a:t>способность к обновлению души.</a:t>
            </a:r>
            <a:r>
              <a:rPr lang="ru-RU" i="1" dirty="0"/>
              <a:t> </a:t>
            </a:r>
          </a:p>
          <a:p>
            <a:endParaRPr lang="ru-RU" dirty="0"/>
          </a:p>
        </p:txBody>
      </p:sp>
    </p:spTree>
    <p:extLst>
      <p:ext uri="{BB962C8B-B14F-4D97-AF65-F5344CB8AC3E}">
        <p14:creationId xmlns="" xmlns:p14="http://schemas.microsoft.com/office/powerpoint/2010/main" val="4117119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fontScale="77500" lnSpcReduction="20000"/>
          </a:bodyPr>
          <a:lstStyle/>
          <a:p>
            <a:pPr marL="174625" indent="0" algn="ctr">
              <a:buNone/>
            </a:pPr>
            <a:r>
              <a:rPr lang="ru-RU" b="1" dirty="0" smtClean="0"/>
              <a:t>Основная часть</a:t>
            </a:r>
            <a:endParaRPr lang="ru-RU" b="1" dirty="0"/>
          </a:p>
          <a:p>
            <a:pPr marL="174625" indent="0">
              <a:buNone/>
            </a:pPr>
            <a:r>
              <a:rPr lang="ru-RU" b="1" dirty="0"/>
              <a:t>Аргументы. </a:t>
            </a:r>
            <a:endParaRPr lang="ru-RU" b="1" dirty="0" smtClean="0"/>
          </a:p>
          <a:p>
            <a:pPr marL="174625" indent="0">
              <a:buNone/>
            </a:pPr>
            <a:r>
              <a:rPr lang="ru-RU" dirty="0" smtClean="0"/>
              <a:t>1. Описание </a:t>
            </a:r>
            <a:r>
              <a:rPr lang="ru-RU" dirty="0"/>
              <a:t>лунной ночи в Отрадном, которой любуются одновременно князь Андрей и  Наташа.</a:t>
            </a:r>
          </a:p>
          <a:p>
            <a:pPr marL="174625" indent="0">
              <a:buNone/>
            </a:pPr>
            <a:r>
              <a:rPr lang="ru-RU" dirty="0"/>
              <a:t>Этот пример говорит о том, что красота природы, которой мы восхищаемся, возвышает и облагораживает наш душу, мы учимся любить окружающий мир и беречь его красоту.</a:t>
            </a:r>
          </a:p>
          <a:p>
            <a:pPr marL="174625" indent="0">
              <a:buNone/>
            </a:pPr>
            <a:r>
              <a:rPr lang="ru-RU" dirty="0" smtClean="0"/>
              <a:t>2. Природа </a:t>
            </a:r>
            <a:r>
              <a:rPr lang="ru-RU" dirty="0"/>
              <a:t>часто помогает героям Толстого узнать свое состояние, разобраться во всем: небо над Аустерлицем, описание Дуная, образ дуба. </a:t>
            </a:r>
          </a:p>
          <a:p>
            <a:pPr marL="174625" indent="0">
              <a:buNone/>
            </a:pPr>
            <a:r>
              <a:rPr lang="ru-RU" dirty="0"/>
              <a:t>Так, природа помогает князю Андрею осознать ложность своих целей. Она приводит к нравственному открытию, к моменту истины, с помощью неё он начинает понимать смысл своего существования.</a:t>
            </a:r>
          </a:p>
          <a:p>
            <a:endParaRPr lang="ru-RU" dirty="0"/>
          </a:p>
        </p:txBody>
      </p:sp>
    </p:spTree>
    <p:extLst>
      <p:ext uri="{BB962C8B-B14F-4D97-AF65-F5344CB8AC3E}">
        <p14:creationId xmlns="" xmlns:p14="http://schemas.microsoft.com/office/powerpoint/2010/main" val="4117119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dirty="0"/>
              <a:t>Чему человек может научиться у природы? </a:t>
            </a:r>
          </a:p>
        </p:txBody>
      </p:sp>
      <p:sp>
        <p:nvSpPr>
          <p:cNvPr id="3" name="Объект 2"/>
          <p:cNvSpPr>
            <a:spLocks noGrp="1"/>
          </p:cNvSpPr>
          <p:nvPr>
            <p:ph idx="1"/>
          </p:nvPr>
        </p:nvSpPr>
        <p:spPr/>
        <p:txBody>
          <a:bodyPr>
            <a:normAutofit/>
          </a:bodyPr>
          <a:lstStyle/>
          <a:p>
            <a:pPr marL="174625" indent="0" algn="ctr">
              <a:buNone/>
            </a:pPr>
            <a:r>
              <a:rPr lang="ru-RU" b="1" dirty="0" smtClean="0"/>
              <a:t>Заключение</a:t>
            </a:r>
          </a:p>
          <a:p>
            <a:pPr marL="174625" indent="0">
              <a:buNone/>
            </a:pPr>
            <a:r>
              <a:rPr lang="ru-RU" dirty="0" smtClean="0"/>
              <a:t>	Природа может многому научить человека. Деревья, цветы и травы молчат, но, созерцая их красоту, мы учимся беречь и ценить всё, что окружает нас. Мы учимся мужеству и терпению, смиренно переносим жизненные испытания и невзгоды, набираемся стойкости, обретаем веру в лучшее будущее.</a:t>
            </a:r>
          </a:p>
          <a:p>
            <a:endParaRPr lang="ru-RU" dirty="0"/>
          </a:p>
        </p:txBody>
      </p:sp>
    </p:spTree>
    <p:extLst>
      <p:ext uri="{BB962C8B-B14F-4D97-AF65-F5344CB8AC3E}">
        <p14:creationId xmlns="" xmlns:p14="http://schemas.microsoft.com/office/powerpoint/2010/main" val="41171192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p:txBody>
          <a:bodyPr>
            <a:noAutofit/>
          </a:bodyPr>
          <a:lstStyle/>
          <a:p>
            <a:pPr marL="174625" indent="0" algn="ctr">
              <a:buNone/>
            </a:pPr>
            <a:r>
              <a:rPr lang="ru-RU" sz="2000" b="1" dirty="0"/>
              <a:t>Вступление</a:t>
            </a:r>
          </a:p>
          <a:p>
            <a:pPr marL="174625" indent="0">
              <a:buNone/>
            </a:pPr>
            <a:r>
              <a:rPr lang="ru-RU" sz="2000" dirty="0" smtClean="0"/>
              <a:t>	</a:t>
            </a:r>
            <a:r>
              <a:rPr lang="ru-RU" sz="1800" dirty="0" smtClean="0"/>
              <a:t>Фраза </a:t>
            </a:r>
            <a:r>
              <a:rPr lang="ru-RU" sz="1800" dirty="0"/>
              <a:t>«жить в гармонии с природой» означает, что очень важно жить в </a:t>
            </a:r>
            <a:r>
              <a:rPr lang="ru-RU" sz="1800" dirty="0" smtClean="0"/>
              <a:t>единении </a:t>
            </a:r>
            <a:r>
              <a:rPr lang="ru-RU" sz="1800" dirty="0"/>
              <a:t>с окружающей природой, признавая ее лидерство</a:t>
            </a:r>
            <a:r>
              <a:rPr lang="ru-RU" sz="1800" dirty="0" smtClean="0"/>
              <a:t>. Невозможно </a:t>
            </a:r>
            <a:r>
              <a:rPr lang="ru-RU" sz="1800" dirty="0"/>
              <a:t>подчинить природу своей воле, она жестоко мстит за неразумные попытки. Жить в гармонии с природой предполагает не только идею разумного потребления, </a:t>
            </a:r>
            <a:r>
              <a:rPr lang="ru-RU" sz="1800" dirty="0" err="1"/>
              <a:t>экологичное</a:t>
            </a:r>
            <a:r>
              <a:rPr lang="ru-RU" sz="1800" dirty="0"/>
              <a:t> мышление, но и психологию взаимоотношений с окружающим миром. Человек должен брать от него не больше того, что ему нужно для жизни. Задача человечества сохранять природу, беречь ее богатства. Надо ответственно пользоваться ресурсами, чтобы оставить потомкам красивую и чистую планету</a:t>
            </a:r>
            <a:r>
              <a:rPr lang="ru-RU" sz="1800" dirty="0" smtClean="0"/>
              <a:t>. Нам </a:t>
            </a:r>
            <a:r>
              <a:rPr lang="ru-RU" sz="1800" dirty="0"/>
              <a:t>надо стремиться к гармонии с природой. Человек должен быть ее составной частью, а не властелином, ведь она и есть наша общая Родина. Замечательно подметил писатель Пришвин: “Охранять природу – значит охранять Родину”. Эти мудрые слова должны стать девизом всего человечества. Кроме того, нам необходимо уметь восхищаться тем красивейшим местом, в котором живём. </a:t>
            </a:r>
            <a:endParaRPr lang="ru-RU" sz="2000" dirty="0"/>
          </a:p>
        </p:txBody>
      </p:sp>
    </p:spTree>
    <p:extLst>
      <p:ext uri="{BB962C8B-B14F-4D97-AF65-F5344CB8AC3E}">
        <p14:creationId xmlns="" xmlns:p14="http://schemas.microsoft.com/office/powerpoint/2010/main" val="2262556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 xmlns:a14="http://schemas.microsoft.com/office/drawing/2010/main">
                  <a14:imgLayer r:embed="rId3">
                    <a14:imgEffect>
                      <a14:colorTemperature colorTemp="4700"/>
                    </a14:imgEffect>
                  </a14:imgLayer>
                </a14:imgProps>
              </a:ext>
            </a:extLst>
          </a:blip>
          <a:stretch>
            <a:fillRect/>
          </a:stretch>
        </p:blipFill>
        <p:spPr>
          <a:xfrm>
            <a:off x="0" y="396074"/>
            <a:ext cx="9144001" cy="6079525"/>
          </a:xfrm>
          <a:prstGeom prst="rect">
            <a:avLst/>
          </a:prstGeom>
        </p:spPr>
      </p:pic>
      <p:sp>
        <p:nvSpPr>
          <p:cNvPr id="6" name="Объект 5"/>
          <p:cNvSpPr>
            <a:spLocks noGrp="1"/>
          </p:cNvSpPr>
          <p:nvPr>
            <p:ph idx="1"/>
          </p:nvPr>
        </p:nvSpPr>
        <p:spPr>
          <a:xfrm>
            <a:off x="1094976" y="1855956"/>
            <a:ext cx="3895434" cy="3528392"/>
          </a:xfrm>
        </p:spPr>
        <p:txBody>
          <a:bodyPr/>
          <a:lstStyle/>
          <a:p>
            <a:pPr marL="0" indent="0">
              <a:buNone/>
            </a:pPr>
            <a:r>
              <a:rPr lang="ru-RU" i="1" dirty="0">
                <a:solidFill>
                  <a:schemeClr val="bg1"/>
                </a:solidFill>
              </a:rPr>
              <a:t>Человек! </a:t>
            </a:r>
          </a:p>
          <a:p>
            <a:pPr marL="0" indent="0">
              <a:buNone/>
            </a:pPr>
            <a:r>
              <a:rPr lang="ru-RU" i="1" dirty="0">
                <a:solidFill>
                  <a:schemeClr val="bg1"/>
                </a:solidFill>
              </a:rPr>
              <a:t>Щади зверей и птиц,</a:t>
            </a:r>
          </a:p>
          <a:p>
            <a:pPr marL="0" indent="0">
              <a:buNone/>
            </a:pPr>
            <a:r>
              <a:rPr lang="ru-RU" i="1" dirty="0">
                <a:solidFill>
                  <a:schemeClr val="bg1"/>
                </a:solidFill>
              </a:rPr>
              <a:t>Деревья и цветы,</a:t>
            </a:r>
          </a:p>
          <a:p>
            <a:pPr marL="0" indent="0">
              <a:buNone/>
            </a:pPr>
            <a:r>
              <a:rPr lang="ru-RU" i="1" dirty="0">
                <a:solidFill>
                  <a:schemeClr val="bg1"/>
                </a:solidFill>
              </a:rPr>
              <a:t>Ведь это всё слова,</a:t>
            </a:r>
          </a:p>
          <a:p>
            <a:pPr marL="0" indent="0">
              <a:buNone/>
            </a:pPr>
            <a:r>
              <a:rPr lang="ru-RU" i="1" dirty="0">
                <a:solidFill>
                  <a:schemeClr val="bg1"/>
                </a:solidFill>
              </a:rPr>
              <a:t> Что царь </a:t>
            </a:r>
            <a:r>
              <a:rPr lang="ru-RU" i="1" dirty="0" smtClean="0">
                <a:solidFill>
                  <a:schemeClr val="bg1"/>
                </a:solidFill>
              </a:rPr>
              <a:t>природы - ты</a:t>
            </a:r>
            <a:r>
              <a:rPr lang="ru-RU" i="1" dirty="0">
                <a:solidFill>
                  <a:schemeClr val="bg1"/>
                </a:solidFill>
              </a:rPr>
              <a:t>!</a:t>
            </a:r>
          </a:p>
          <a:p>
            <a:pPr marL="0" indent="0" algn="r">
              <a:buNone/>
            </a:pPr>
            <a:r>
              <a:rPr lang="ru-RU" i="1" dirty="0">
                <a:solidFill>
                  <a:schemeClr val="bg1"/>
                </a:solidFill>
              </a:rPr>
              <a:t>В.П</a:t>
            </a:r>
            <a:r>
              <a:rPr lang="ru-RU" i="1" dirty="0" smtClean="0">
                <a:solidFill>
                  <a:schemeClr val="bg1"/>
                </a:solidFill>
              </a:rPr>
              <a:t>. Астафьев</a:t>
            </a:r>
            <a:r>
              <a:rPr lang="ru-RU" i="1" dirty="0">
                <a:solidFill>
                  <a:schemeClr val="bg1"/>
                </a:solidFill>
              </a:rPr>
              <a:t>.</a:t>
            </a:r>
          </a:p>
          <a:p>
            <a:endParaRPr lang="ru-RU"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flipH="1">
            <a:off x="4990410" y="404664"/>
            <a:ext cx="3984049" cy="38884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990410" y="3212976"/>
            <a:ext cx="2218556" cy="308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859474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a:xfrm>
            <a:off x="457200" y="1600200"/>
            <a:ext cx="8229600" cy="5043510"/>
          </a:xfrm>
        </p:spPr>
        <p:txBody>
          <a:bodyPr>
            <a:normAutofit fontScale="70000" lnSpcReduction="20000"/>
          </a:bodyPr>
          <a:lstStyle/>
          <a:p>
            <a:pPr marL="174625" indent="0" algn="ctr">
              <a:buNone/>
            </a:pPr>
            <a:r>
              <a:rPr lang="ru-RU" b="1" dirty="0" smtClean="0"/>
              <a:t>Основная часть</a:t>
            </a:r>
          </a:p>
          <a:p>
            <a:pPr marL="174625" indent="0" algn="ctr">
              <a:buNone/>
            </a:pPr>
            <a:r>
              <a:rPr lang="ru-RU" b="1" dirty="0" smtClean="0"/>
              <a:t>Аргументы</a:t>
            </a:r>
            <a:endParaRPr lang="ru-RU" b="1" dirty="0"/>
          </a:p>
          <a:p>
            <a:pPr marL="534988" indent="-360363">
              <a:buFont typeface="+mj-lt"/>
              <a:buAutoNum type="arabicPeriod"/>
            </a:pPr>
            <a:r>
              <a:rPr lang="ru-RU" dirty="0" smtClean="0"/>
              <a:t>	Вспомним </a:t>
            </a:r>
            <a:r>
              <a:rPr lang="ru-RU" dirty="0"/>
              <a:t>повесть Б.Л. Васильева «Не стреляйте в белых лебедей». Егор Полушкин показывает на своем примере, что значит «жить в гармонии с природой». Он старается защищать красоту и богатство природы родного края. Егор вкладывает все силы, работает сверхурочно, чтобы озеро вновь стало «Лебяжьим», а лес процветал и привлекал людей своей первозданной красотой. На деньги всех жителей села Егор купил лебедей, чтобы заселить заповедник</a:t>
            </a:r>
            <a:r>
              <a:rPr lang="ru-RU" dirty="0" smtClean="0"/>
              <a:t>. Егор </a:t>
            </a:r>
            <a:r>
              <a:rPr lang="ru-RU" dirty="0"/>
              <a:t>Полушкин  рискует своей жизнью и даже расстается с ней, пытаясь защитить своих подопечных — прекрасных, но таких уязвимых птиц.  Он искренне любил природу и пытался ее сберечь, жаль, что жители его местности не были столь же сознательны. Отношение Егора к окружающему миру — эталон для тех, кто хочет жить в гармонии с нашей средой обитания</a:t>
            </a:r>
            <a:r>
              <a:rPr lang="ru-RU" dirty="0" smtClean="0"/>
              <a:t>.</a:t>
            </a:r>
            <a:endParaRPr lang="ru-RU" dirty="0"/>
          </a:p>
          <a:p>
            <a:pPr marL="534988" indent="-360363">
              <a:buFont typeface="+mj-lt"/>
              <a:buAutoNum type="arabicPeriod"/>
            </a:pPr>
            <a:r>
              <a:rPr lang="ru-RU" dirty="0" smtClean="0"/>
              <a:t>	Столь </a:t>
            </a:r>
            <a:r>
              <a:rPr lang="ru-RU" dirty="0"/>
              <a:t>же мудрым, живущим в единении с окружающим миром  был герой рассказа И.С. Тургенева «Бирюк». Он тоже служил лесником и следил за тем, чтобы местные крестьяне не рубили лес на свои нужды. Бирюк строго относился к ворам и защищал то, что ему поручено, потому что ощущал гармонию с природой и интуитивно понимал ее нужды</a:t>
            </a:r>
            <a:r>
              <a:rPr lang="ru-RU" dirty="0" smtClean="0"/>
              <a:t>.</a:t>
            </a:r>
            <a:endParaRPr lang="ru-RU" dirty="0"/>
          </a:p>
        </p:txBody>
      </p:sp>
    </p:spTree>
    <p:extLst>
      <p:ext uri="{BB962C8B-B14F-4D97-AF65-F5344CB8AC3E}">
        <p14:creationId xmlns="" xmlns:p14="http://schemas.microsoft.com/office/powerpoint/2010/main" val="2262556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sz="2800" dirty="0" smtClean="0"/>
              <a:t>Тема сочинения: </a:t>
            </a:r>
            <a:r>
              <a:rPr lang="ru-RU" sz="2800" dirty="0"/>
              <a:t>Как Вы понимаете выражение «жить в гармонии с природой»?</a:t>
            </a:r>
          </a:p>
        </p:txBody>
      </p:sp>
      <p:sp>
        <p:nvSpPr>
          <p:cNvPr id="3" name="Объект 2"/>
          <p:cNvSpPr>
            <a:spLocks noGrp="1"/>
          </p:cNvSpPr>
          <p:nvPr>
            <p:ph idx="1"/>
          </p:nvPr>
        </p:nvSpPr>
        <p:spPr/>
        <p:txBody>
          <a:bodyPr>
            <a:normAutofit/>
          </a:bodyPr>
          <a:lstStyle/>
          <a:p>
            <a:pPr marL="174625" indent="0" algn="ctr">
              <a:buNone/>
            </a:pPr>
            <a:r>
              <a:rPr lang="ru-RU" b="1" dirty="0" smtClean="0"/>
              <a:t>Заключение</a:t>
            </a:r>
            <a:endParaRPr lang="ru-RU" b="1" dirty="0"/>
          </a:p>
          <a:p>
            <a:pPr marL="174625" indent="0">
              <a:buNone/>
            </a:pPr>
            <a:r>
              <a:rPr lang="ru-RU" dirty="0" smtClean="0"/>
              <a:t>	Таким </a:t>
            </a:r>
            <a:r>
              <a:rPr lang="ru-RU" dirty="0"/>
              <a:t>образом, гармония с природой — это не красивые слова. Это философия жизни, в которой люди делают выбор в пользу разумного потребления, бережливости, экологичности. Важно уметь восхищаться нашим миром и беречь эту красоту для следующих поколений.</a:t>
            </a:r>
          </a:p>
          <a:p>
            <a:endParaRPr lang="ru-RU" dirty="0"/>
          </a:p>
        </p:txBody>
      </p:sp>
    </p:spTree>
    <p:extLst>
      <p:ext uri="{BB962C8B-B14F-4D97-AF65-F5344CB8AC3E}">
        <p14:creationId xmlns="" xmlns:p14="http://schemas.microsoft.com/office/powerpoint/2010/main" val="22625562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pPr algn="ctr"/>
            <a:r>
              <a:rPr lang="ru-RU" dirty="0" smtClean="0"/>
              <a:t>Бережное отношение к природе</a:t>
            </a:r>
            <a:endParaRPr lang="ru-RU" dirty="0"/>
          </a:p>
        </p:txBody>
      </p:sp>
      <p:sp>
        <p:nvSpPr>
          <p:cNvPr id="3" name="Содержимое 2"/>
          <p:cNvSpPr>
            <a:spLocks noGrp="1"/>
          </p:cNvSpPr>
          <p:nvPr>
            <p:ph idx="1"/>
          </p:nvPr>
        </p:nvSpPr>
        <p:spPr/>
        <p:txBody>
          <a:bodyPr>
            <a:normAutofit fontScale="85000" lnSpcReduction="20000"/>
          </a:bodyPr>
          <a:lstStyle/>
          <a:p>
            <a:pPr>
              <a:buNone/>
            </a:pPr>
            <a:r>
              <a:rPr lang="ru-RU" dirty="0" smtClean="0"/>
              <a:t>Берегите землю. Берегите </a:t>
            </a:r>
          </a:p>
          <a:p>
            <a:pPr>
              <a:buNone/>
            </a:pPr>
            <a:r>
              <a:rPr lang="ru-RU" dirty="0" smtClean="0"/>
              <a:t>Жаворонка в </a:t>
            </a:r>
            <a:r>
              <a:rPr lang="ru-RU" dirty="0" err="1" smtClean="0"/>
              <a:t>голубом</a:t>
            </a:r>
            <a:r>
              <a:rPr lang="ru-RU" dirty="0" smtClean="0"/>
              <a:t> зените, </a:t>
            </a:r>
          </a:p>
          <a:p>
            <a:pPr>
              <a:buNone/>
            </a:pPr>
            <a:r>
              <a:rPr lang="ru-RU" dirty="0" smtClean="0"/>
              <a:t>бабочку на листьях повилики, </a:t>
            </a:r>
          </a:p>
          <a:p>
            <a:pPr>
              <a:buNone/>
            </a:pPr>
            <a:r>
              <a:rPr lang="ru-RU" dirty="0" smtClean="0"/>
              <a:t>На тропинках солнечные блики. </a:t>
            </a:r>
          </a:p>
          <a:p>
            <a:pPr>
              <a:buNone/>
            </a:pPr>
            <a:r>
              <a:rPr lang="ru-RU" dirty="0" smtClean="0"/>
              <a:t>На камнях играющего краба, </a:t>
            </a:r>
          </a:p>
          <a:p>
            <a:pPr>
              <a:buNone/>
            </a:pPr>
            <a:r>
              <a:rPr lang="ru-RU" dirty="0" smtClean="0"/>
              <a:t>Над пустынею тень от баобаба, </a:t>
            </a:r>
          </a:p>
          <a:p>
            <a:pPr>
              <a:buNone/>
            </a:pPr>
            <a:r>
              <a:rPr lang="ru-RU" dirty="0" smtClean="0"/>
              <a:t>Ястреба, парящего над полем, </a:t>
            </a:r>
          </a:p>
          <a:p>
            <a:pPr>
              <a:buNone/>
            </a:pPr>
            <a:r>
              <a:rPr lang="ru-RU" dirty="0" smtClean="0"/>
              <a:t>Ясный месяц над речным покоем, </a:t>
            </a:r>
          </a:p>
          <a:p>
            <a:pPr>
              <a:buNone/>
            </a:pPr>
            <a:r>
              <a:rPr lang="ru-RU" dirty="0" smtClean="0"/>
              <a:t>Ласточку, мелькающую в жите. </a:t>
            </a:r>
          </a:p>
          <a:p>
            <a:pPr>
              <a:buNone/>
            </a:pPr>
            <a:r>
              <a:rPr lang="ru-RU" dirty="0" smtClean="0"/>
              <a:t>Берегите землю! Берегите.</a:t>
            </a:r>
          </a:p>
          <a:p>
            <a:pPr>
              <a:buNone/>
            </a:pPr>
            <a:r>
              <a:rPr lang="ru-RU" dirty="0" smtClean="0"/>
              <a:t>М.А. Дудин</a:t>
            </a:r>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нутый угол 5"/>
          <p:cNvSpPr/>
          <p:nvPr/>
        </p:nvSpPr>
        <p:spPr>
          <a:xfrm>
            <a:off x="0" y="0"/>
            <a:ext cx="9144000" cy="6858000"/>
          </a:xfrm>
          <a:prstGeom prst="foldedCorner">
            <a:avLst>
              <a:gd name="adj" fmla="val 171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799692" y="2274838"/>
            <a:ext cx="5544616" cy="2308324"/>
          </a:xfrm>
          <a:prstGeom prst="rect">
            <a:avLst/>
          </a:prstGeom>
          <a:noFill/>
        </p:spPr>
        <p:txBody>
          <a:bodyPr wrap="square" rtlCol="0">
            <a:spAutoFit/>
          </a:bodyPr>
          <a:lstStyle/>
          <a:p>
            <a:pPr algn="ctr"/>
            <a:r>
              <a:rPr lang="ru-RU" sz="7200" dirty="0" smtClean="0"/>
              <a:t>Четвёртый раздел</a:t>
            </a:r>
            <a:endParaRPr lang="ru-RU" sz="7200" dirty="0"/>
          </a:p>
        </p:txBody>
      </p:sp>
    </p:spTree>
    <p:extLst>
      <p:ext uri="{BB962C8B-B14F-4D97-AF65-F5344CB8AC3E}">
        <p14:creationId xmlns="" xmlns:p14="http://schemas.microsoft.com/office/powerpoint/2010/main" val="13561584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br>
              <a:rPr lang="ru-RU" dirty="0" smtClean="0"/>
            </a:br>
            <a:r>
              <a:rPr lang="ru-RU" dirty="0" smtClean="0"/>
              <a:t>Комментарий ФИПИ</a:t>
            </a:r>
            <a:endParaRPr lang="ru-RU" dirty="0"/>
          </a:p>
        </p:txBody>
      </p:sp>
      <p:sp>
        <p:nvSpPr>
          <p:cNvPr id="3" name="Содержимое 2"/>
          <p:cNvSpPr>
            <a:spLocks noGrp="1"/>
          </p:cNvSpPr>
          <p:nvPr>
            <p:ph idx="1"/>
          </p:nvPr>
        </p:nvSpPr>
        <p:spPr/>
        <p:txBody>
          <a:bodyPr/>
          <a:lstStyle/>
          <a:p>
            <a:pPr>
              <a:buNone/>
            </a:pPr>
            <a:r>
              <a:rPr lang="ru-RU" dirty="0" smtClean="0"/>
              <a:t>   Темы, сформулированные на основе данного раздела, позволяют осмыслить роль культуры в жизни человека, связь языка с историей страны, важность бережного отношения к языку, сохранение исторической памяти и традиционных ценностей.</a:t>
            </a:r>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3" name="Содержимое 2"/>
          <p:cNvSpPr>
            <a:spLocks noGrp="1"/>
          </p:cNvSpPr>
          <p:nvPr>
            <p:ph idx="1"/>
          </p:nvPr>
        </p:nvSpPr>
        <p:spPr/>
        <p:txBody>
          <a:bodyPr>
            <a:normAutofit/>
          </a:bodyPr>
          <a:lstStyle/>
          <a:p>
            <a:r>
              <a:rPr lang="ru-RU" dirty="0" smtClean="0"/>
              <a:t>Язык - выразитель и властитель наших дум. Академик Л.В. Щерба. </a:t>
            </a:r>
          </a:p>
          <a:p>
            <a:r>
              <a:rPr lang="ru-RU" dirty="0" smtClean="0"/>
              <a:t>Язык не есть только говор, речь; язык есть образ всего человека; его ума, того, что называют сердцем, он выразитель воспитания, всех сил умственных и нравственных. И.А. Гончаров.</a:t>
            </a:r>
          </a:p>
          <a:p>
            <a:r>
              <a:rPr lang="ru-RU" dirty="0" smtClean="0"/>
              <a:t>Нравственность человека видна в его отношении к слову. Л.Н.Толстой</a:t>
            </a:r>
          </a:p>
        </p:txBody>
      </p:sp>
      <p:sp>
        <p:nvSpPr>
          <p:cNvPr id="4"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br>
              <a:rPr lang="ru-RU" dirty="0" smtClean="0"/>
            </a:br>
            <a:r>
              <a:rPr lang="ru-RU" dirty="0" smtClean="0"/>
              <a:t>Тезисы</a:t>
            </a:r>
            <a:endParaRPr lang="ru-RU"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Язык и языковая личность</a:t>
            </a:r>
            <a:br>
              <a:rPr lang="ru-RU" dirty="0" smtClean="0"/>
            </a:br>
            <a:r>
              <a:rPr lang="ru-RU" dirty="0" smtClean="0"/>
              <a:t>                  Тезисы</a:t>
            </a:r>
            <a:endParaRPr lang="ru-RU" dirty="0"/>
          </a:p>
        </p:txBody>
      </p:sp>
      <p:sp>
        <p:nvSpPr>
          <p:cNvPr id="3" name="Содержимое 2"/>
          <p:cNvSpPr>
            <a:spLocks noGrp="1"/>
          </p:cNvSpPr>
          <p:nvPr>
            <p:ph idx="1"/>
          </p:nvPr>
        </p:nvSpPr>
        <p:spPr/>
        <p:txBody>
          <a:bodyPr>
            <a:noAutofit/>
          </a:bodyPr>
          <a:lstStyle/>
          <a:p>
            <a:r>
              <a:rPr lang="ru-RU" sz="2000" dirty="0" smtClean="0"/>
              <a:t>Родной язык — это характер народа, его память, история и культура. Это наследие народа, его душа</a:t>
            </a:r>
          </a:p>
          <a:p>
            <a:pPr lvl="0"/>
            <a:r>
              <a:rPr lang="ru-RU" sz="2000" dirty="0" smtClean="0"/>
              <a:t>Русский язык является нашим общим достоянием, которое нужно беречь.</a:t>
            </a:r>
          </a:p>
          <a:p>
            <a:pPr lvl="0"/>
            <a:r>
              <a:rPr lang="ru-RU" sz="2000" dirty="0" smtClean="0"/>
              <a:t>В большинстве своем люди забыли о ценности родного языка.</a:t>
            </a:r>
          </a:p>
          <a:p>
            <a:pPr lvl="0"/>
            <a:r>
              <a:rPr lang="ru-RU" sz="2000" dirty="0" smtClean="0"/>
              <a:t>Интернет-общение – серьезное испытание для русского языка.</a:t>
            </a:r>
          </a:p>
          <a:p>
            <a:pPr lvl="0"/>
            <a:r>
              <a:rPr lang="ru-RU" sz="2000" dirty="0" smtClean="0"/>
              <a:t>Любовь к своему языку проявляется в осторожном обращении со словами, изучении правил языка и особенностей их применения.</a:t>
            </a:r>
          </a:p>
          <a:p>
            <a:pPr lvl="0"/>
            <a:r>
              <a:rPr lang="ru-RU" sz="2000" dirty="0" smtClean="0"/>
              <a:t>Искажение слов отрицательно сказывается на развитии русского языка и сохранении его прелести.</a:t>
            </a:r>
          </a:p>
          <a:p>
            <a:pPr lvl="0"/>
            <a:r>
              <a:rPr lang="ru-RU" sz="2000" dirty="0" smtClean="0"/>
              <a:t>Можно многое сказать о человеке по тому, как он сам относится к своему языку.</a:t>
            </a:r>
            <a:endParaRPr lang="ru-RU" sz="2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3" name="Содержимое 2"/>
          <p:cNvSpPr>
            <a:spLocks noGrp="1"/>
          </p:cNvSpPr>
          <p:nvPr>
            <p:ph idx="1"/>
          </p:nvPr>
        </p:nvSpPr>
        <p:spPr/>
        <p:txBody>
          <a:bodyPr>
            <a:normAutofit lnSpcReduction="10000"/>
          </a:bodyPr>
          <a:lstStyle/>
          <a:p>
            <a:pPr>
              <a:buNone/>
            </a:pPr>
            <a:r>
              <a:rPr lang="ru-RU" dirty="0" smtClean="0"/>
              <a:t>В век темноты самодержавья</a:t>
            </a:r>
          </a:p>
          <a:p>
            <a:pPr>
              <a:buNone/>
            </a:pPr>
            <a:r>
              <a:rPr lang="ru-RU" dirty="0" smtClean="0"/>
              <a:t>Тургенев к родине приник</a:t>
            </a:r>
          </a:p>
          <a:p>
            <a:pPr>
              <a:buNone/>
            </a:pPr>
            <a:r>
              <a:rPr lang="ru-RU" dirty="0" smtClean="0"/>
              <a:t>И взял, как меч, против бесправья,</a:t>
            </a:r>
          </a:p>
          <a:p>
            <a:pPr>
              <a:buNone/>
            </a:pPr>
            <a:r>
              <a:rPr lang="ru-RU" dirty="0" smtClean="0"/>
              <a:t>Наш златокованый язык.</a:t>
            </a:r>
          </a:p>
          <a:p>
            <a:pPr>
              <a:buNone/>
            </a:pPr>
            <a:r>
              <a:rPr lang="ru-RU" dirty="0" smtClean="0"/>
              <a:t>Он чужеземцев знал обличье,</a:t>
            </a:r>
          </a:p>
          <a:p>
            <a:pPr>
              <a:buNone/>
            </a:pPr>
            <a:r>
              <a:rPr lang="ru-RU" dirty="0" smtClean="0"/>
              <a:t>И наше прошлое он знал:</a:t>
            </a:r>
          </a:p>
          <a:p>
            <a:pPr>
              <a:buNone/>
            </a:pPr>
            <a:r>
              <a:rPr lang="ru-RU" dirty="0" smtClean="0"/>
              <a:t>Народу русскому величье</a:t>
            </a:r>
          </a:p>
          <a:p>
            <a:pPr>
              <a:buNone/>
            </a:pPr>
            <a:r>
              <a:rPr lang="ru-RU" dirty="0" smtClean="0"/>
              <a:t>По языку он предсказал.</a:t>
            </a:r>
          </a:p>
          <a:p>
            <a:pPr>
              <a:buNone/>
            </a:pPr>
            <a:r>
              <a:rPr lang="ru-RU" dirty="0" smtClean="0"/>
              <a:t>«Наш язык». С.Сергеев-Ценский</a:t>
            </a:r>
          </a:p>
          <a:p>
            <a:pPr>
              <a:buNone/>
            </a:pPr>
            <a:endParaRPr lang="ru-RU" dirty="0"/>
          </a:p>
        </p:txBody>
      </p:sp>
      <p:sp>
        <p:nvSpPr>
          <p:cNvPr id="5" name="Заголовок 1"/>
          <p:cNvSpPr>
            <a:spLocks noGrp="1"/>
          </p:cNvSpPr>
          <p:nvPr>
            <p:ph type="title"/>
          </p:nvPr>
        </p:nvSpPr>
        <p:spPr/>
        <p:txBody>
          <a:bodyPr>
            <a:normAutofit/>
          </a:bodyPr>
          <a:lstStyle/>
          <a:p>
            <a:pPr algn="ctr"/>
            <a:r>
              <a:rPr lang="ru-RU" dirty="0"/>
              <a:t>Я</a:t>
            </a:r>
            <a:r>
              <a:rPr lang="ru-RU" dirty="0" smtClean="0"/>
              <a:t>зык и языковая личность</a:t>
            </a:r>
            <a:endParaRPr lang="ru-RU" dirty="0"/>
          </a:p>
        </p:txBody>
      </p:sp>
      <p:pic>
        <p:nvPicPr>
          <p:cNvPr id="6" name="Рисунок 5"/>
          <p:cNvPicPr>
            <a:picLocks noChangeAspect="1"/>
          </p:cNvPicPr>
          <p:nvPr/>
        </p:nvPicPr>
        <p:blipFill>
          <a:blip r:embed="rId3"/>
          <a:stretch>
            <a:fillRect/>
          </a:stretch>
        </p:blipFill>
        <p:spPr>
          <a:xfrm>
            <a:off x="6084168" y="1494092"/>
            <a:ext cx="2592288" cy="3192473"/>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pPr algn="ctr"/>
            <a:r>
              <a:rPr lang="ru-RU" dirty="0" smtClean="0"/>
              <a:t>Язык и языковая личность</a:t>
            </a:r>
            <a:endParaRPr lang="ru-RU" dirty="0"/>
          </a:p>
        </p:txBody>
      </p:sp>
      <p:sp>
        <p:nvSpPr>
          <p:cNvPr id="3" name="Содержимое 2"/>
          <p:cNvSpPr>
            <a:spLocks noGrp="1"/>
          </p:cNvSpPr>
          <p:nvPr>
            <p:ph idx="1"/>
          </p:nvPr>
        </p:nvSpPr>
        <p:spPr/>
        <p:txBody>
          <a:bodyPr>
            <a:normAutofit fontScale="85000" lnSpcReduction="10000"/>
          </a:bodyPr>
          <a:lstStyle/>
          <a:p>
            <a:pPr algn="ctr">
              <a:buNone/>
            </a:pPr>
            <a:r>
              <a:rPr lang="ru-RU" dirty="0" smtClean="0"/>
              <a:t>   Аспекты направления</a:t>
            </a:r>
          </a:p>
          <a:p>
            <a:r>
              <a:rPr lang="ru-RU" dirty="0" smtClean="0"/>
              <a:t>Язык – важнейшее средство воспитания, приобщения к духовным ценностям, выработанным человечеством, формирование духовного богатства личности.</a:t>
            </a:r>
          </a:p>
          <a:p>
            <a:r>
              <a:rPr lang="ru-RU" dirty="0" smtClean="0"/>
              <a:t>Речь – неожидаемая часть национальной культуры. Замещение родного языка какими-либо иностранными аналогами равноценно отказу от всей культуры нашей страны, народа и многочисленных поколений предков</a:t>
            </a:r>
          </a:p>
          <a:p>
            <a:pPr lvl="0"/>
            <a:r>
              <a:rPr lang="ru-RU" dirty="0" smtClean="0"/>
              <a:t>По речи можно многое сказать о человеке и его характере, что «язык человека – это его мировоззрение и его поведение»</a:t>
            </a:r>
          </a:p>
          <a:p>
            <a:pPr lvl="0"/>
            <a:r>
              <a:rPr lang="ru-RU" dirty="0" smtClean="0"/>
              <a:t>Речевая культура человека-зеркало его культуры</a:t>
            </a:r>
          </a:p>
          <a:p>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pPr algn="ctr"/>
            <a:r>
              <a:rPr lang="ru-RU" b="1" dirty="0" smtClean="0">
                <a:latin typeface="Times New Roman"/>
                <a:ea typeface="Calibri"/>
                <a:cs typeface="Times New Roman"/>
              </a:rPr>
              <a:t>Аспект  1.</a:t>
            </a:r>
            <a:endParaRPr lang="ru-RU" dirty="0"/>
          </a:p>
        </p:txBody>
      </p:sp>
      <p:sp>
        <p:nvSpPr>
          <p:cNvPr id="3" name="Содержимое 2"/>
          <p:cNvSpPr>
            <a:spLocks noGrp="1"/>
          </p:cNvSpPr>
          <p:nvPr>
            <p:ph idx="1"/>
          </p:nvPr>
        </p:nvSpPr>
        <p:spPr/>
        <p:txBody>
          <a:bodyPr/>
          <a:lstStyle/>
          <a:p>
            <a:r>
              <a:rPr lang="ru-RU" dirty="0" smtClean="0"/>
              <a:t>Наша речь-важнейшая часть не только</a:t>
            </a:r>
          </a:p>
          <a:p>
            <a:pPr>
              <a:buNone/>
            </a:pPr>
            <a:r>
              <a:rPr lang="ru-RU" dirty="0" smtClean="0"/>
              <a:t>нашего поведения, но и нашей личности,</a:t>
            </a:r>
          </a:p>
          <a:p>
            <a:pPr>
              <a:buNone/>
            </a:pPr>
            <a:r>
              <a:rPr lang="ru-RU" dirty="0" smtClean="0"/>
              <a:t>нашей души, ума. </a:t>
            </a:r>
          </a:p>
          <a:p>
            <a:pPr marL="0" lvl="0" indent="0"/>
            <a:r>
              <a:rPr lang="ru-RU" dirty="0"/>
              <a:t>По речи можно многое сказать о человеке его характере.</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duotone>
              <a:schemeClr val="accent6">
                <a:shade val="45000"/>
                <a:satMod val="135000"/>
              </a:schemeClr>
              <a:prstClr val="white"/>
            </a:duotone>
          </a:blip>
          <a:stretch>
            <a:fillRect/>
          </a:stretch>
        </p:blipFill>
        <p:spPr>
          <a:xfrm>
            <a:off x="0" y="396074"/>
            <a:ext cx="9144001" cy="6079525"/>
          </a:xfrm>
          <a:prstGeom prst="rect">
            <a:avLst/>
          </a:prstGeom>
        </p:spPr>
      </p:pic>
      <p:sp>
        <p:nvSpPr>
          <p:cNvPr id="5" name="Заголовок 4"/>
          <p:cNvSpPr>
            <a:spLocks noGrp="1"/>
          </p:cNvSpPr>
          <p:nvPr>
            <p:ph type="title"/>
          </p:nvPr>
        </p:nvSpPr>
        <p:spPr>
          <a:xfrm>
            <a:off x="457200" y="274638"/>
            <a:ext cx="8363272" cy="1714202"/>
          </a:xfrm>
        </p:spPr>
        <p:txBody>
          <a:bodyPr>
            <a:normAutofit/>
          </a:bodyPr>
          <a:lstStyle/>
          <a:p>
            <a:r>
              <a:rPr lang="ru-RU" sz="3600" dirty="0">
                <a:solidFill>
                  <a:schemeClr val="bg1"/>
                </a:solidFill>
              </a:rPr>
              <a:t>Человек и природа-единое целое. Все мы порождение природы, её часть.</a:t>
            </a:r>
          </a:p>
        </p:txBody>
      </p:sp>
      <p:sp>
        <p:nvSpPr>
          <p:cNvPr id="6" name="Объект 5"/>
          <p:cNvSpPr>
            <a:spLocks noGrp="1"/>
          </p:cNvSpPr>
          <p:nvPr>
            <p:ph idx="1"/>
          </p:nvPr>
        </p:nvSpPr>
        <p:spPr>
          <a:xfrm>
            <a:off x="928662" y="1714488"/>
            <a:ext cx="7787208" cy="4423075"/>
          </a:xfrm>
        </p:spPr>
        <p:txBody>
          <a:bodyPr>
            <a:noAutofit/>
          </a:bodyPr>
          <a:lstStyle/>
          <a:p>
            <a:pPr>
              <a:buNone/>
            </a:pPr>
            <a:r>
              <a:rPr lang="ru-RU" sz="1000" i="1" dirty="0" smtClean="0">
                <a:solidFill>
                  <a:schemeClr val="bg1"/>
                </a:solidFill>
              </a:rPr>
              <a:t>Природа  все учла и  взвесила.</a:t>
            </a:r>
          </a:p>
          <a:p>
            <a:pPr>
              <a:buNone/>
            </a:pPr>
            <a:r>
              <a:rPr lang="ru-RU" sz="1000" i="1" dirty="0" smtClean="0">
                <a:solidFill>
                  <a:schemeClr val="bg1"/>
                </a:solidFill>
              </a:rPr>
              <a:t>Вы, </a:t>
            </a:r>
            <a:r>
              <a:rPr lang="ru-RU" sz="1000" i="1" dirty="0" err="1" smtClean="0">
                <a:solidFill>
                  <a:schemeClr val="bg1"/>
                </a:solidFill>
              </a:rPr>
              <a:t>легкодумные</a:t>
            </a:r>
            <a:r>
              <a:rPr lang="ru-RU" sz="1000" i="1" dirty="0" smtClean="0">
                <a:solidFill>
                  <a:schemeClr val="bg1"/>
                </a:solidFill>
              </a:rPr>
              <a:t>  стрелки,</a:t>
            </a:r>
          </a:p>
          <a:p>
            <a:pPr>
              <a:buNone/>
            </a:pPr>
            <a:r>
              <a:rPr lang="ru-RU" sz="1000" i="1" dirty="0" smtClean="0">
                <a:solidFill>
                  <a:schemeClr val="bg1"/>
                </a:solidFill>
              </a:rPr>
              <a:t>Не  нарушайте равновесия</a:t>
            </a:r>
          </a:p>
          <a:p>
            <a:pPr>
              <a:buNone/>
            </a:pPr>
            <a:r>
              <a:rPr lang="ru-RU" sz="1000" i="1" dirty="0" smtClean="0">
                <a:solidFill>
                  <a:schemeClr val="bg1"/>
                </a:solidFill>
              </a:rPr>
              <a:t>И  зря не жмите  на курки.</a:t>
            </a:r>
          </a:p>
          <a:p>
            <a:pPr>
              <a:buNone/>
            </a:pPr>
            <a:endParaRPr lang="ru-RU" sz="1000" i="1" dirty="0" smtClean="0">
              <a:solidFill>
                <a:schemeClr val="bg1"/>
              </a:solidFill>
            </a:endParaRPr>
          </a:p>
          <a:p>
            <a:pPr>
              <a:buNone/>
            </a:pPr>
            <a:r>
              <a:rPr lang="ru-RU" sz="1000" i="1" dirty="0" smtClean="0">
                <a:solidFill>
                  <a:schemeClr val="bg1"/>
                </a:solidFill>
              </a:rPr>
              <a:t>Вот кружит ястреб. Вредный вроде бы.</a:t>
            </a:r>
          </a:p>
          <a:p>
            <a:pPr>
              <a:buNone/>
            </a:pPr>
            <a:r>
              <a:rPr lang="ru-RU" sz="1000" i="1" dirty="0" smtClean="0">
                <a:solidFill>
                  <a:schemeClr val="bg1"/>
                </a:solidFill>
              </a:rPr>
              <a:t>Но  пусть летает, невредим:</a:t>
            </a:r>
          </a:p>
          <a:p>
            <a:pPr>
              <a:buNone/>
            </a:pPr>
            <a:r>
              <a:rPr lang="ru-RU" sz="1000" i="1" dirty="0" smtClean="0">
                <a:solidFill>
                  <a:schemeClr val="bg1"/>
                </a:solidFill>
              </a:rPr>
              <a:t>Кому-то вреден, а природе  он</a:t>
            </a:r>
          </a:p>
          <a:p>
            <a:pPr>
              <a:buNone/>
            </a:pPr>
            <a:r>
              <a:rPr lang="ru-RU" sz="1000" i="1" dirty="0" smtClean="0">
                <a:solidFill>
                  <a:schemeClr val="bg1"/>
                </a:solidFill>
              </a:rPr>
              <a:t>Полезен  и необходим.</a:t>
            </a:r>
          </a:p>
          <a:p>
            <a:pPr>
              <a:buNone/>
            </a:pPr>
            <a:endParaRPr lang="ru-RU" sz="1000" i="1" dirty="0" smtClean="0">
              <a:solidFill>
                <a:schemeClr val="bg1"/>
              </a:solidFill>
            </a:endParaRPr>
          </a:p>
          <a:p>
            <a:pPr>
              <a:buNone/>
            </a:pPr>
            <a:r>
              <a:rPr lang="ru-RU" sz="1000" i="1" dirty="0" smtClean="0">
                <a:solidFill>
                  <a:schemeClr val="bg1"/>
                </a:solidFill>
              </a:rPr>
              <a:t>Ты рай себе уютный выстроил,</a:t>
            </a:r>
          </a:p>
          <a:p>
            <a:pPr>
              <a:buNone/>
            </a:pPr>
            <a:r>
              <a:rPr lang="ru-RU" sz="1000" i="1" dirty="0" smtClean="0">
                <a:solidFill>
                  <a:schemeClr val="bg1"/>
                </a:solidFill>
              </a:rPr>
              <a:t>Но  без тревог не проживешь.</a:t>
            </a:r>
          </a:p>
          <a:p>
            <a:pPr>
              <a:buNone/>
            </a:pPr>
            <a:r>
              <a:rPr lang="ru-RU" sz="1000" i="1" dirty="0" smtClean="0">
                <a:solidFill>
                  <a:schemeClr val="bg1"/>
                </a:solidFill>
              </a:rPr>
              <a:t>Убьешь печаль — но тем же выстрелом</a:t>
            </a:r>
          </a:p>
          <a:p>
            <a:pPr>
              <a:buNone/>
            </a:pPr>
            <a:r>
              <a:rPr lang="ru-RU" sz="1000" i="1" dirty="0" smtClean="0">
                <a:solidFill>
                  <a:schemeClr val="bg1"/>
                </a:solidFill>
              </a:rPr>
              <a:t>И радость, может быть, убьешь.</a:t>
            </a:r>
          </a:p>
          <a:p>
            <a:pPr algn="ctr">
              <a:buNone/>
            </a:pPr>
            <a:r>
              <a:rPr lang="ru-RU" sz="1000" dirty="0" smtClean="0">
                <a:solidFill>
                  <a:schemeClr val="bg1"/>
                </a:solidFill>
              </a:rPr>
              <a:t>Вадим </a:t>
            </a:r>
            <a:r>
              <a:rPr lang="ru-RU" sz="1000" dirty="0" err="1" smtClean="0">
                <a:solidFill>
                  <a:schemeClr val="bg1"/>
                </a:solidFill>
              </a:rPr>
              <a:t>Шефнер</a:t>
            </a:r>
            <a:endParaRPr lang="ru-RU" sz="1000" dirty="0" smtClean="0">
              <a:solidFill>
                <a:schemeClr val="bg1"/>
              </a:solidFill>
            </a:endParaRPr>
          </a:p>
          <a:p>
            <a:endParaRPr lang="ru-RU" sz="1000" dirty="0" smtClean="0">
              <a:solidFill>
                <a:schemeClr val="bg1"/>
              </a:solidFill>
            </a:endParaRPr>
          </a:p>
          <a:p>
            <a:pPr>
              <a:buNone/>
            </a:pPr>
            <a:r>
              <a:rPr lang="ru-RU" sz="1000" dirty="0" smtClean="0">
                <a:solidFill>
                  <a:schemeClr val="bg1"/>
                </a:solidFill>
              </a:rPr>
              <a:t>		Нужно любить и охранять природу, быть с ней в единстве - основная мысль стихотворения </a:t>
            </a:r>
            <a:r>
              <a:rPr lang="ru-RU" sz="1000" dirty="0" err="1" smtClean="0">
                <a:solidFill>
                  <a:schemeClr val="bg1"/>
                </a:solidFill>
              </a:rPr>
              <a:t>В.Шефнера</a:t>
            </a:r>
            <a:r>
              <a:rPr lang="ru-RU" sz="1000" dirty="0" smtClean="0">
                <a:solidFill>
                  <a:schemeClr val="bg1"/>
                </a:solidFill>
              </a:rPr>
              <a:t> «Ястреб»</a:t>
            </a:r>
          </a:p>
          <a:p>
            <a:endParaRPr lang="ru-RU" sz="1000" dirty="0">
              <a:solidFill>
                <a:schemeClr val="bg1"/>
              </a:solidFill>
            </a:endParaRPr>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 xmlns:a14="http://schemas.microsoft.com/office/drawing/2010/main">
                  <a14:imgLayer r:embed="rId4">
                    <a14:imgEffect>
                      <a14:saturation sat="66000"/>
                    </a14:imgEffect>
                  </a14:imgLayer>
                </a14:imgProps>
              </a:ext>
              <a:ext uri="{28A0092B-C50C-407E-A947-70E740481C1C}">
                <a14:useLocalDpi xmlns="" xmlns:a14="http://schemas.microsoft.com/office/drawing/2010/main" val="0"/>
              </a:ext>
            </a:extLst>
          </a:blip>
          <a:srcRect/>
          <a:stretch>
            <a:fillRect/>
          </a:stretch>
        </p:blipFill>
        <p:spPr bwMode="auto">
          <a:xfrm>
            <a:off x="5286380" y="1500174"/>
            <a:ext cx="2975218" cy="3546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128714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pPr algn="ctr"/>
            <a:r>
              <a:rPr lang="ru-RU" dirty="0" smtClean="0"/>
              <a:t>Темы</a:t>
            </a:r>
            <a:endParaRPr lang="ru-RU" dirty="0"/>
          </a:p>
        </p:txBody>
      </p:sp>
      <p:sp>
        <p:nvSpPr>
          <p:cNvPr id="3" name="Содержимое 2"/>
          <p:cNvSpPr>
            <a:spLocks noGrp="1"/>
          </p:cNvSpPr>
          <p:nvPr>
            <p:ph idx="1"/>
          </p:nvPr>
        </p:nvSpPr>
        <p:spPr/>
        <p:txBody>
          <a:bodyPr>
            <a:normAutofit lnSpcReduction="10000"/>
          </a:bodyPr>
          <a:lstStyle/>
          <a:p>
            <a:r>
              <a:rPr lang="ru-RU" dirty="0" smtClean="0"/>
              <a:t> </a:t>
            </a:r>
            <a:r>
              <a:rPr lang="ru-RU" sz="2400" dirty="0" smtClean="0"/>
              <a:t>Почему в современном обществе снижается уровень речевой культуры?</a:t>
            </a:r>
          </a:p>
          <a:p>
            <a:pPr marL="0" indent="0" algn="ctr">
              <a:buNone/>
            </a:pPr>
            <a:r>
              <a:rPr lang="ru-RU" dirty="0" smtClean="0"/>
              <a:t>Тезисы</a:t>
            </a:r>
          </a:p>
          <a:p>
            <a:r>
              <a:rPr lang="ru-RU" sz="2000" dirty="0" smtClean="0"/>
              <a:t>«Речевая культура человека — зеркало его духовной культуры» В. А. Сухомлинский</a:t>
            </a:r>
          </a:p>
          <a:p>
            <a:r>
              <a:rPr lang="ru-RU" sz="2000" dirty="0" smtClean="0"/>
              <a:t>Язык – это зеркало культуры, в котором отражается самосознание  </a:t>
            </a:r>
          </a:p>
          <a:p>
            <a:r>
              <a:rPr lang="ru-RU" sz="2000" dirty="0" smtClean="0"/>
              <a:t>Культурой речи называют владение языковыми нормами в произношении, умении пользоваться орфоэпическими нормами языка, а также различными средствами выразительности.</a:t>
            </a:r>
          </a:p>
          <a:p>
            <a:r>
              <a:rPr lang="ru-RU" sz="2000" dirty="0" smtClean="0"/>
              <a:t>Снижение уровня культуры происходит из-за отказа изучать классическую литературу, при использовании постоянной ненормативной лексики, а также под влиянием окружения и его воздействием на собственную речь</a:t>
            </a:r>
            <a:r>
              <a:rPr lang="ru-RU" sz="2000" i="1" dirty="0" smtClean="0"/>
              <a:t>. </a:t>
            </a:r>
            <a:endParaRPr lang="ru-RU"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26" y="364459"/>
            <a:ext cx="9144793" cy="6090432"/>
          </a:xfrm>
          <a:prstGeom prst="rect">
            <a:avLst/>
          </a:prstGeom>
        </p:spPr>
      </p:pic>
      <p:graphicFrame>
        <p:nvGraphicFramePr>
          <p:cNvPr id="8" name="Таблица 7"/>
          <p:cNvGraphicFramePr>
            <a:graphicFrameLocks noGrp="1"/>
          </p:cNvGraphicFramePr>
          <p:nvPr>
            <p:extLst>
              <p:ext uri="{D42A27DB-BD31-4B8C-83A1-F6EECF244321}">
                <p14:modId xmlns="" xmlns:p14="http://schemas.microsoft.com/office/powerpoint/2010/main" val="428027826"/>
              </p:ext>
            </p:extLst>
          </p:nvPr>
        </p:nvGraphicFramePr>
        <p:xfrm>
          <a:off x="16126" y="232297"/>
          <a:ext cx="9056468" cy="1961029"/>
        </p:xfrm>
        <a:graphic>
          <a:graphicData uri="http://schemas.openxmlformats.org/drawingml/2006/table">
            <a:tbl>
              <a:tblPr firstRow="1" firstCol="1" bandRow="1">
                <a:tableStyleId>{5C22544A-7EE6-4342-B048-85BDC9FD1C3A}</a:tableStyleId>
              </a:tblPr>
              <a:tblGrid>
                <a:gridCol w="2341296">
                  <a:extLst>
                    <a:ext uri="{9D8B030D-6E8A-4147-A177-3AD203B41FA5}">
                      <a16:colId xmlns="" xmlns:a16="http://schemas.microsoft.com/office/drawing/2014/main" val="1836809911"/>
                    </a:ext>
                  </a:extLst>
                </a:gridCol>
                <a:gridCol w="2143140">
                  <a:extLst>
                    <a:ext uri="{9D8B030D-6E8A-4147-A177-3AD203B41FA5}">
                      <a16:colId xmlns="" xmlns:a16="http://schemas.microsoft.com/office/drawing/2014/main" val="1880208115"/>
                    </a:ext>
                  </a:extLst>
                </a:gridCol>
                <a:gridCol w="4572032">
                  <a:extLst>
                    <a:ext uri="{9D8B030D-6E8A-4147-A177-3AD203B41FA5}">
                      <a16:colId xmlns="" xmlns:a16="http://schemas.microsoft.com/office/drawing/2014/main" val="1096218389"/>
                    </a:ext>
                  </a:extLst>
                </a:gridCol>
              </a:tblGrid>
              <a:tr h="196307">
                <a:tc>
                  <a:txBody>
                    <a:bodyPr/>
                    <a:lstStyle/>
                    <a:p>
                      <a:pPr algn="ctr">
                        <a:lnSpc>
                          <a:spcPct val="107000"/>
                        </a:lnSpc>
                        <a:spcAft>
                          <a:spcPts val="0"/>
                        </a:spcAft>
                        <a:tabLst>
                          <a:tab pos="579120" algn="l"/>
                        </a:tabLst>
                      </a:pPr>
                      <a:r>
                        <a:rPr lang="ru-RU" sz="1100" dirty="0">
                          <a:effectLst/>
                        </a:rPr>
                        <a:t>Автор и его произведение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100">
                          <a:effectLst/>
                        </a:rPr>
                        <a:t>Герой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100" dirty="0">
                          <a:effectLst/>
                        </a:rPr>
                        <a:t>Речевая характеристика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06655064"/>
                  </a:ext>
                </a:extLst>
              </a:tr>
              <a:tr h="1764722">
                <a:tc>
                  <a:txBody>
                    <a:bodyPr/>
                    <a:lstStyle/>
                    <a:p>
                      <a:pPr algn="ctr">
                        <a:lnSpc>
                          <a:spcPct val="107000"/>
                        </a:lnSpc>
                        <a:spcAft>
                          <a:spcPts val="0"/>
                        </a:spcAft>
                        <a:tabLst>
                          <a:tab pos="579120" algn="l"/>
                        </a:tabLst>
                      </a:pPr>
                      <a:r>
                        <a:rPr lang="ru-RU" sz="1100">
                          <a:effectLst/>
                        </a:rPr>
                        <a:t>Д.И.Фонвизин «Недоросль»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000" dirty="0">
                          <a:effectLst/>
                        </a:rPr>
                        <a:t>Барыня – крепостница </a:t>
                      </a:r>
                      <a:r>
                        <a:rPr lang="ru-RU" sz="1000" dirty="0" err="1">
                          <a:effectLst/>
                        </a:rPr>
                        <a:t>Простакова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a:effectLst/>
                        </a:rPr>
                        <a:t>Речь госпожи </a:t>
                      </a:r>
                      <a:r>
                        <a:rPr lang="ru-RU" sz="1200" dirty="0" err="1">
                          <a:effectLst/>
                        </a:rPr>
                        <a:t>Простаковой</a:t>
                      </a:r>
                      <a:r>
                        <a:rPr lang="ru-RU" sz="1200" dirty="0">
                          <a:effectLst/>
                        </a:rPr>
                        <a:t> как отрицательного персонажа наполнена разговорными и просторечными словами, бранными словами и выражениями, оттенками грубости и жестокости. </a:t>
                      </a:r>
                    </a:p>
                    <a:p>
                      <a:pPr algn="l">
                        <a:lnSpc>
                          <a:spcPct val="107000"/>
                        </a:lnSpc>
                        <a:spcAft>
                          <a:spcPts val="0"/>
                        </a:spcAft>
                        <a:tabLst>
                          <a:tab pos="579120" algn="l"/>
                        </a:tabLst>
                      </a:pPr>
                      <a:r>
                        <a:rPr lang="ru-RU" sz="1200" dirty="0">
                          <a:effectLst/>
                        </a:rPr>
                        <a:t>В речи госпожи </a:t>
                      </a:r>
                      <a:r>
                        <a:rPr lang="ru-RU" sz="1200" dirty="0" err="1">
                          <a:effectLst/>
                        </a:rPr>
                        <a:t>Простаковой</a:t>
                      </a:r>
                      <a:r>
                        <a:rPr lang="ru-RU" sz="1200" dirty="0">
                          <a:effectLst/>
                        </a:rPr>
                        <a:t> встречаются такие слова, как «харя», «рыло», «каналья», «бестия», «скот», «урод».</a:t>
                      </a:r>
                    </a:p>
                    <a:p>
                      <a:pPr algn="l">
                        <a:lnSpc>
                          <a:spcPct val="107000"/>
                        </a:lnSpc>
                        <a:spcAft>
                          <a:spcPts val="0"/>
                        </a:spcAft>
                        <a:tabLst>
                          <a:tab pos="579120" algn="l"/>
                        </a:tabLst>
                      </a:pPr>
                      <a:r>
                        <a:rPr lang="ru-RU" sz="1200" dirty="0">
                          <a:effectLst/>
                        </a:rPr>
                        <a:t>Вывод: Д.И. Фонвизин наделяет госпожу </a:t>
                      </a:r>
                      <a:r>
                        <a:rPr lang="ru-RU" sz="1200" dirty="0" err="1">
                          <a:effectLst/>
                        </a:rPr>
                        <a:t>Простакову</a:t>
                      </a:r>
                      <a:r>
                        <a:rPr lang="ru-RU" sz="1200" dirty="0">
                          <a:effectLst/>
                        </a:rPr>
                        <a:t> грубой просторечной и вульгарной лексикой, чтобы подчеркнуть ее жестокий и властный характер.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10095701"/>
                  </a:ext>
                </a:extLst>
              </a:tr>
            </a:tbl>
          </a:graphicData>
        </a:graphic>
      </p:graphicFrame>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0" name="Таблица 9"/>
          <p:cNvGraphicFramePr>
            <a:graphicFrameLocks noGrp="1"/>
          </p:cNvGraphicFramePr>
          <p:nvPr>
            <p:extLst>
              <p:ext uri="{D42A27DB-BD31-4B8C-83A1-F6EECF244321}">
                <p14:modId xmlns="" xmlns:p14="http://schemas.microsoft.com/office/powerpoint/2010/main" val="679566128"/>
              </p:ext>
            </p:extLst>
          </p:nvPr>
        </p:nvGraphicFramePr>
        <p:xfrm>
          <a:off x="16126" y="2191491"/>
          <a:ext cx="9056468" cy="1959122"/>
        </p:xfrm>
        <a:graphic>
          <a:graphicData uri="http://schemas.openxmlformats.org/drawingml/2006/table">
            <a:tbl>
              <a:tblPr firstRow="1" firstCol="1" bandRow="1">
                <a:tableStyleId>{5C22544A-7EE6-4342-B048-85BDC9FD1C3A}</a:tableStyleId>
              </a:tblPr>
              <a:tblGrid>
                <a:gridCol w="2341296">
                  <a:extLst>
                    <a:ext uri="{9D8B030D-6E8A-4147-A177-3AD203B41FA5}">
                      <a16:colId xmlns="" xmlns:a16="http://schemas.microsoft.com/office/drawing/2014/main" val="1607142128"/>
                    </a:ext>
                  </a:extLst>
                </a:gridCol>
                <a:gridCol w="2143140">
                  <a:extLst>
                    <a:ext uri="{9D8B030D-6E8A-4147-A177-3AD203B41FA5}">
                      <a16:colId xmlns="" xmlns:a16="http://schemas.microsoft.com/office/drawing/2014/main" val="3003927822"/>
                    </a:ext>
                  </a:extLst>
                </a:gridCol>
                <a:gridCol w="4572032">
                  <a:extLst>
                    <a:ext uri="{9D8B030D-6E8A-4147-A177-3AD203B41FA5}">
                      <a16:colId xmlns="" xmlns:a16="http://schemas.microsoft.com/office/drawing/2014/main" val="1357735157"/>
                    </a:ext>
                  </a:extLst>
                </a:gridCol>
              </a:tblGrid>
              <a:tr h="1959122">
                <a:tc>
                  <a:txBody>
                    <a:bodyPr/>
                    <a:lstStyle/>
                    <a:p>
                      <a:pPr algn="ctr">
                        <a:lnSpc>
                          <a:spcPct val="107000"/>
                        </a:lnSpc>
                        <a:spcAft>
                          <a:spcPts val="0"/>
                        </a:spcAft>
                        <a:tabLst>
                          <a:tab pos="579120" algn="l"/>
                        </a:tabLst>
                      </a:pPr>
                      <a:r>
                        <a:rPr lang="ru-RU" sz="1100" dirty="0">
                          <a:effectLst/>
                        </a:rPr>
                        <a:t>«Недоросль»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000" dirty="0">
                          <a:effectLst/>
                        </a:rPr>
                        <a:t>Митрофанушка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ru-RU" sz="1200" dirty="0">
                          <a:effectLst/>
                        </a:rPr>
                        <a:t>Речь Митрофана напоминает речь госпожи </a:t>
                      </a:r>
                      <a:r>
                        <a:rPr lang="ru-RU" sz="1200" dirty="0" err="1">
                          <a:effectLst/>
                        </a:rPr>
                        <a:t>Простаковой</a:t>
                      </a:r>
                      <a:r>
                        <a:rPr lang="ru-RU" sz="1200" dirty="0">
                          <a:effectLst/>
                        </a:rPr>
                        <a:t>. Как замечает Цыфиркин, он «завсегда без дела лаяться изволит». Митрофан груб, беспардонен в разговорах со своими учителями и </a:t>
                      </a:r>
                      <a:r>
                        <a:rPr lang="ru-RU" sz="1200" dirty="0" err="1">
                          <a:effectLst/>
                        </a:rPr>
                        <a:t>Еремеевной</a:t>
                      </a:r>
                      <a:r>
                        <a:rPr lang="ru-RU" sz="1200" dirty="0">
                          <a:effectLst/>
                        </a:rPr>
                        <a:t>. Так, свою кормилицу он называет «стара хрычовка», а учителя математики Цыфиркина — «гарнизонная крыса».</a:t>
                      </a:r>
                    </a:p>
                    <a:p>
                      <a:r>
                        <a:rPr lang="ru-RU" sz="1200" dirty="0">
                          <a:effectLst/>
                        </a:rPr>
                        <a:t>В финале он отрекается и от собственной матери: «Да отвяжись, матушка, как навязалась…» — говорит он </a:t>
                      </a:r>
                      <a:r>
                        <a:rPr lang="ru-RU" sz="1200" dirty="0" err="1">
                          <a:effectLst/>
                        </a:rPr>
                        <a:t>Простаковой</a:t>
                      </a:r>
                      <a:r>
                        <a:rPr lang="ru-RU" sz="1200" dirty="0">
                          <a:effectLst/>
                        </a:rPr>
                        <a:t>.</a:t>
                      </a:r>
                    </a:p>
                    <a:p>
                      <a:r>
                        <a:rPr lang="ru-RU" sz="1200" dirty="0">
                          <a:effectLst/>
                        </a:rPr>
                        <a:t>Вывод: Митрофан подобен матери грубостью, жадностью, ленью, нежеланием трудиться, презрением к знаниям.</a:t>
                      </a:r>
                      <a:endParaRPr lang="ru-RU" sz="12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 xmlns:a16="http://schemas.microsoft.com/office/drawing/2014/main" val="1346516707"/>
                  </a:ext>
                </a:extLst>
              </a:tr>
            </a:tbl>
          </a:graphicData>
        </a:graphic>
      </p:graphicFrame>
      <p:graphicFrame>
        <p:nvGraphicFramePr>
          <p:cNvPr id="11" name="Таблица 10"/>
          <p:cNvGraphicFramePr>
            <a:graphicFrameLocks noGrp="1"/>
          </p:cNvGraphicFramePr>
          <p:nvPr>
            <p:extLst>
              <p:ext uri="{D42A27DB-BD31-4B8C-83A1-F6EECF244321}">
                <p14:modId xmlns="" xmlns:p14="http://schemas.microsoft.com/office/powerpoint/2010/main" val="1559112344"/>
              </p:ext>
            </p:extLst>
          </p:nvPr>
        </p:nvGraphicFramePr>
        <p:xfrm>
          <a:off x="-1" y="4173635"/>
          <a:ext cx="9072595" cy="1919661"/>
        </p:xfrm>
        <a:graphic>
          <a:graphicData uri="http://schemas.openxmlformats.org/drawingml/2006/table">
            <a:tbl>
              <a:tblPr firstRow="1" firstCol="1" bandRow="1">
                <a:tableStyleId>{5C22544A-7EE6-4342-B048-85BDC9FD1C3A}</a:tableStyleId>
              </a:tblPr>
              <a:tblGrid>
                <a:gridCol w="2357423">
                  <a:extLst>
                    <a:ext uri="{9D8B030D-6E8A-4147-A177-3AD203B41FA5}">
                      <a16:colId xmlns="" xmlns:a16="http://schemas.microsoft.com/office/drawing/2014/main" val="3108644720"/>
                    </a:ext>
                  </a:extLst>
                </a:gridCol>
                <a:gridCol w="2143140">
                  <a:extLst>
                    <a:ext uri="{9D8B030D-6E8A-4147-A177-3AD203B41FA5}">
                      <a16:colId xmlns="" xmlns:a16="http://schemas.microsoft.com/office/drawing/2014/main" val="3748967757"/>
                    </a:ext>
                  </a:extLst>
                </a:gridCol>
                <a:gridCol w="4572032">
                  <a:extLst>
                    <a:ext uri="{9D8B030D-6E8A-4147-A177-3AD203B41FA5}">
                      <a16:colId xmlns="" xmlns:a16="http://schemas.microsoft.com/office/drawing/2014/main" val="3819365798"/>
                    </a:ext>
                  </a:extLst>
                </a:gridCol>
              </a:tblGrid>
              <a:tr h="1919661">
                <a:tc>
                  <a:txBody>
                    <a:bodyPr/>
                    <a:lstStyle/>
                    <a:p>
                      <a:pPr algn="ctr">
                        <a:lnSpc>
                          <a:spcPct val="107000"/>
                        </a:lnSpc>
                        <a:spcAft>
                          <a:spcPts val="0"/>
                        </a:spcAft>
                        <a:tabLst>
                          <a:tab pos="579120" algn="l"/>
                        </a:tabLst>
                      </a:pPr>
                      <a:r>
                        <a:rPr lang="ru-RU" sz="1100" dirty="0">
                          <a:effectLst/>
                        </a:rPr>
                        <a:t>«Недоросль»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Стародум</a:t>
                      </a:r>
                      <a:endParaRPr lang="ru-RU" sz="1100" dirty="0">
                        <a:effectLst/>
                      </a:endParaRPr>
                    </a:p>
                    <a:p>
                      <a:pPr algn="ctr">
                        <a:lnSpc>
                          <a:spcPct val="107000"/>
                        </a:lnSpc>
                        <a:spcAft>
                          <a:spcPts val="0"/>
                        </a:spcAft>
                        <a:tabLst>
                          <a:tab pos="579120" algn="l"/>
                        </a:tabLs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a:effectLst/>
                        </a:rPr>
                        <a:t>Речь Стародума величавая, образная.: «Ты дочь моей сестры, дочь сердца моего», «Имей сердце, имей душу, и будешь человек во всякое время»</a:t>
                      </a:r>
                    </a:p>
                    <a:p>
                      <a:pPr algn="l">
                        <a:lnSpc>
                          <a:spcPct val="107000"/>
                        </a:lnSpc>
                        <a:spcAft>
                          <a:spcPts val="0"/>
                        </a:spcAft>
                        <a:tabLst>
                          <a:tab pos="579120" algn="l"/>
                        </a:tabLst>
                      </a:pPr>
                      <a:r>
                        <a:rPr lang="ru-RU" sz="1200" dirty="0">
                          <a:effectLst/>
                        </a:rPr>
                        <a:t>Вывод: Язык Стародума яркий, образный. От Стародума можно услышать афористичные высказывания: “Невежа без души — зверь”, “Золотой болван – всё болван”.</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04722984"/>
                  </a:ext>
                </a:extLst>
              </a:tr>
            </a:tbl>
          </a:graphicData>
        </a:graphic>
      </p:graphicFrame>
    </p:spTree>
    <p:extLst>
      <p:ext uri="{BB962C8B-B14F-4D97-AF65-F5344CB8AC3E}">
        <p14:creationId xmlns="" xmlns:p14="http://schemas.microsoft.com/office/powerpoint/2010/main" val="19097456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26" y="364459"/>
            <a:ext cx="9144793" cy="6090432"/>
          </a:xfrm>
          <a:prstGeom prst="rect">
            <a:avLst/>
          </a:prstGeom>
        </p:spPr>
      </p:pic>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 name="Таблица 1"/>
          <p:cNvGraphicFramePr>
            <a:graphicFrameLocks noGrp="1"/>
          </p:cNvGraphicFramePr>
          <p:nvPr>
            <p:extLst>
              <p:ext uri="{D42A27DB-BD31-4B8C-83A1-F6EECF244321}">
                <p14:modId xmlns="" xmlns:p14="http://schemas.microsoft.com/office/powerpoint/2010/main" val="2274819115"/>
              </p:ext>
            </p:extLst>
          </p:nvPr>
        </p:nvGraphicFramePr>
        <p:xfrm>
          <a:off x="0" y="0"/>
          <a:ext cx="9144032" cy="2204864"/>
        </p:xfrm>
        <a:graphic>
          <a:graphicData uri="http://schemas.openxmlformats.org/drawingml/2006/table">
            <a:tbl>
              <a:tblPr firstRow="1" firstCol="1" bandRow="1">
                <a:tableStyleId>{5C22544A-7EE6-4342-B048-85BDC9FD1C3A}</a:tableStyleId>
              </a:tblPr>
              <a:tblGrid>
                <a:gridCol w="1928794">
                  <a:extLst>
                    <a:ext uri="{9D8B030D-6E8A-4147-A177-3AD203B41FA5}">
                      <a16:colId xmlns="" xmlns:a16="http://schemas.microsoft.com/office/drawing/2014/main" val="1199887494"/>
                    </a:ext>
                  </a:extLst>
                </a:gridCol>
                <a:gridCol w="2143140">
                  <a:extLst>
                    <a:ext uri="{9D8B030D-6E8A-4147-A177-3AD203B41FA5}">
                      <a16:colId xmlns="" xmlns:a16="http://schemas.microsoft.com/office/drawing/2014/main" val="3434797307"/>
                    </a:ext>
                  </a:extLst>
                </a:gridCol>
                <a:gridCol w="5072098">
                  <a:extLst>
                    <a:ext uri="{9D8B030D-6E8A-4147-A177-3AD203B41FA5}">
                      <a16:colId xmlns="" xmlns:a16="http://schemas.microsoft.com/office/drawing/2014/main" val="45302424"/>
                    </a:ext>
                  </a:extLst>
                </a:gridCol>
              </a:tblGrid>
              <a:tr h="2204864">
                <a:tc>
                  <a:txBody>
                    <a:bodyPr/>
                    <a:lstStyle/>
                    <a:p>
                      <a:pPr>
                        <a:lnSpc>
                          <a:spcPct val="107000"/>
                        </a:lnSpc>
                        <a:spcAft>
                          <a:spcPts val="0"/>
                        </a:spcAft>
                        <a:tabLst>
                          <a:tab pos="579120" algn="l"/>
                        </a:tabLst>
                      </a:pPr>
                      <a:r>
                        <a:rPr lang="ru-RU" sz="1100" dirty="0">
                          <a:effectLst/>
                        </a:rPr>
                        <a:t>А.С.Грибоедов «Горе от ума»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Чацкий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a:effectLst/>
                        </a:rPr>
                        <a:t>«Речь Чацкого кипит умом и остроумием». Каждому представителю московской знати он дает краткую характеристику напоминающую эпиграмму: «Тот </a:t>
                      </a:r>
                      <a:r>
                        <a:rPr lang="ru-RU" sz="1200" dirty="0" err="1">
                          <a:effectLst/>
                        </a:rPr>
                        <a:t>черномазенький</a:t>
                      </a:r>
                      <a:r>
                        <a:rPr lang="ru-RU" sz="1200" dirty="0">
                          <a:effectLst/>
                        </a:rPr>
                        <a:t>, на ножках журавлиных, не знаю, как его зовут...».</a:t>
                      </a:r>
                    </a:p>
                    <a:p>
                      <a:pPr algn="l">
                        <a:lnSpc>
                          <a:spcPct val="107000"/>
                        </a:lnSpc>
                        <a:spcAft>
                          <a:spcPts val="0"/>
                        </a:spcAft>
                        <a:tabLst>
                          <a:tab pos="579120" algn="l"/>
                        </a:tabLst>
                      </a:pPr>
                      <a:r>
                        <a:rPr lang="ru-RU" sz="1200" dirty="0">
                          <a:effectLst/>
                        </a:rPr>
                        <a:t>Фамусов так характеризует его манеру говорить: «Говорит, как пишет». Чацкий — патриот. Он болеет за чистоту русского языка. «Смешенье языков: французского с нижегородским» возмущает его. Вывод</a:t>
                      </a:r>
                      <a:r>
                        <a:rPr lang="en-US" sz="1200" dirty="0">
                          <a:effectLst/>
                        </a:rPr>
                        <a:t>: </a:t>
                      </a:r>
                      <a:r>
                        <a:rPr lang="ru-RU" sz="1200" dirty="0">
                          <a:effectLst/>
                        </a:rPr>
                        <a:t>речь Чацкого характеризуется правильным литературным языком. Его меткие и остроумные высказывания звучат ярко и выразительно. Он представитель передовой образованной молодежи “века нынешнего”.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85258082"/>
                  </a:ext>
                </a:extLst>
              </a:tr>
            </a:tbl>
          </a:graphicData>
        </a:graphic>
      </p:graphicFrame>
      <p:graphicFrame>
        <p:nvGraphicFramePr>
          <p:cNvPr id="3" name="Таблица 2"/>
          <p:cNvGraphicFramePr>
            <a:graphicFrameLocks noGrp="1"/>
          </p:cNvGraphicFramePr>
          <p:nvPr>
            <p:extLst>
              <p:ext uri="{D42A27DB-BD31-4B8C-83A1-F6EECF244321}">
                <p14:modId xmlns="" xmlns:p14="http://schemas.microsoft.com/office/powerpoint/2010/main" val="2178726464"/>
              </p:ext>
            </p:extLst>
          </p:nvPr>
        </p:nvGraphicFramePr>
        <p:xfrm>
          <a:off x="16126" y="2164172"/>
          <a:ext cx="9127906" cy="2488964"/>
        </p:xfrm>
        <a:graphic>
          <a:graphicData uri="http://schemas.openxmlformats.org/drawingml/2006/table">
            <a:tbl>
              <a:tblPr firstRow="1" firstCol="1" bandRow="1">
                <a:tableStyleId>{5C22544A-7EE6-4342-B048-85BDC9FD1C3A}</a:tableStyleId>
              </a:tblPr>
              <a:tblGrid>
                <a:gridCol w="1912668">
                  <a:extLst>
                    <a:ext uri="{9D8B030D-6E8A-4147-A177-3AD203B41FA5}">
                      <a16:colId xmlns="" xmlns:a16="http://schemas.microsoft.com/office/drawing/2014/main" val="2309363742"/>
                    </a:ext>
                  </a:extLst>
                </a:gridCol>
                <a:gridCol w="2143140">
                  <a:extLst>
                    <a:ext uri="{9D8B030D-6E8A-4147-A177-3AD203B41FA5}">
                      <a16:colId xmlns="" xmlns:a16="http://schemas.microsoft.com/office/drawing/2014/main" val="1987247449"/>
                    </a:ext>
                  </a:extLst>
                </a:gridCol>
                <a:gridCol w="5072098">
                  <a:extLst>
                    <a:ext uri="{9D8B030D-6E8A-4147-A177-3AD203B41FA5}">
                      <a16:colId xmlns="" xmlns:a16="http://schemas.microsoft.com/office/drawing/2014/main" val="1348273258"/>
                    </a:ext>
                  </a:extLst>
                </a:gridCol>
              </a:tblGrid>
              <a:tr h="1037144">
                <a:tc>
                  <a:txBody>
                    <a:bodyPr/>
                    <a:lstStyle/>
                    <a:p>
                      <a:pPr algn="ctr">
                        <a:lnSpc>
                          <a:spcPct val="107000"/>
                        </a:lnSpc>
                        <a:spcAft>
                          <a:spcPts val="0"/>
                        </a:spcAft>
                        <a:tabLst>
                          <a:tab pos="579120" algn="l"/>
                        </a:tabLst>
                      </a:pPr>
                      <a:r>
                        <a:rPr lang="ru-RU" sz="1100" dirty="0">
                          <a:effectLst/>
                        </a:rPr>
                        <a:t>А.Н.Островский «Гроза»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Кабаниха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579120" algn="l"/>
                        </a:tabLst>
                      </a:pPr>
                      <a:r>
                        <a:rPr lang="ru-RU" sz="1200" dirty="0">
                          <a:effectLst/>
                        </a:rPr>
                        <a:t>Речь Кабанихи резкая и грубая, она привыкла повелевать окружающими и кричать на всех. В ее разговорах много пословиц, поговорок, что придает им нравоучительный характер.</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674324389"/>
                  </a:ext>
                </a:extLst>
              </a:tr>
              <a:tr h="1451820">
                <a:tc>
                  <a:txBody>
                    <a:bodyPr/>
                    <a:lstStyle/>
                    <a:p>
                      <a:pPr algn="ctr">
                        <a:lnSpc>
                          <a:spcPct val="107000"/>
                        </a:lnSpc>
                        <a:spcAft>
                          <a:spcPts val="0"/>
                        </a:spcAft>
                        <a:tabLst>
                          <a:tab pos="579120" algn="l"/>
                        </a:tabLst>
                      </a:pPr>
                      <a:r>
                        <a:rPr lang="ru-RU" sz="1100">
                          <a:effectLst/>
                        </a:rPr>
                        <a:t>А.Н.Островский «Гроза»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Катерина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a:effectLst/>
                        </a:rPr>
                        <a:t>Речь Катерины несколько поэтическая. Катерина не говорит, а словно поет грустную песню. Речь ее пестрит просторечными словами, фразеологизмами. Также Катерина использует уменьшительно-ласкательные слова. </a:t>
                      </a:r>
                    </a:p>
                    <a:p>
                      <a:pPr algn="l">
                        <a:lnSpc>
                          <a:spcPct val="107000"/>
                        </a:lnSpc>
                        <a:spcAft>
                          <a:spcPts val="0"/>
                        </a:spcAft>
                        <a:tabLst>
                          <a:tab pos="579120" algn="l"/>
                        </a:tabLst>
                      </a:pPr>
                      <a:r>
                        <a:rPr lang="ru-RU" sz="1200" dirty="0">
                          <a:effectLst/>
                        </a:rPr>
                        <a:t>Вывод: Островский раскрывает в речи Катерины не только её страстную, нежно-поэтическую натуру, но и волевую силу</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47992090"/>
                  </a:ext>
                </a:extLst>
              </a:tr>
            </a:tbl>
          </a:graphicData>
        </a:graphic>
      </p:graphicFrame>
      <p:graphicFrame>
        <p:nvGraphicFramePr>
          <p:cNvPr id="5" name="Таблица 4"/>
          <p:cNvGraphicFramePr>
            <a:graphicFrameLocks noGrp="1"/>
          </p:cNvGraphicFramePr>
          <p:nvPr>
            <p:extLst>
              <p:ext uri="{D42A27DB-BD31-4B8C-83A1-F6EECF244321}">
                <p14:modId xmlns="" xmlns:p14="http://schemas.microsoft.com/office/powerpoint/2010/main" val="382727946"/>
              </p:ext>
            </p:extLst>
          </p:nvPr>
        </p:nvGraphicFramePr>
        <p:xfrm>
          <a:off x="-1" y="4653136"/>
          <a:ext cx="9144033" cy="2204864"/>
        </p:xfrm>
        <a:graphic>
          <a:graphicData uri="http://schemas.openxmlformats.org/drawingml/2006/table">
            <a:tbl>
              <a:tblPr firstRow="1" firstCol="1" bandRow="1">
                <a:tableStyleId>{5C22544A-7EE6-4342-B048-85BDC9FD1C3A}</a:tableStyleId>
              </a:tblPr>
              <a:tblGrid>
                <a:gridCol w="1928795">
                  <a:extLst>
                    <a:ext uri="{9D8B030D-6E8A-4147-A177-3AD203B41FA5}">
                      <a16:colId xmlns="" xmlns:a16="http://schemas.microsoft.com/office/drawing/2014/main" val="1399483530"/>
                    </a:ext>
                  </a:extLst>
                </a:gridCol>
                <a:gridCol w="2143140">
                  <a:extLst>
                    <a:ext uri="{9D8B030D-6E8A-4147-A177-3AD203B41FA5}">
                      <a16:colId xmlns="" xmlns:a16="http://schemas.microsoft.com/office/drawing/2014/main" val="1382843497"/>
                    </a:ext>
                  </a:extLst>
                </a:gridCol>
                <a:gridCol w="5072098">
                  <a:extLst>
                    <a:ext uri="{9D8B030D-6E8A-4147-A177-3AD203B41FA5}">
                      <a16:colId xmlns="" xmlns:a16="http://schemas.microsoft.com/office/drawing/2014/main" val="3915715837"/>
                    </a:ext>
                  </a:extLst>
                </a:gridCol>
              </a:tblGrid>
              <a:tr h="2204864">
                <a:tc>
                  <a:txBody>
                    <a:bodyPr/>
                    <a:lstStyle/>
                    <a:p>
                      <a:pPr algn="ctr">
                        <a:lnSpc>
                          <a:spcPct val="107000"/>
                        </a:lnSpc>
                        <a:spcAft>
                          <a:spcPts val="0"/>
                        </a:spcAft>
                        <a:tabLst>
                          <a:tab pos="579120" algn="l"/>
                        </a:tabLst>
                      </a:pPr>
                      <a:r>
                        <a:rPr lang="ru-RU" sz="1100" dirty="0">
                          <a:effectLst/>
                        </a:rPr>
                        <a:t>А.Н.Островский «Гроза»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a:effectLst/>
                        </a:rPr>
                        <a:t>Кулигин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err="1">
                          <a:effectLst/>
                        </a:rPr>
                        <a:t>Кулигин</a:t>
                      </a:r>
                      <a:r>
                        <a:rPr lang="ru-RU" sz="1200" dirty="0">
                          <a:effectLst/>
                        </a:rPr>
                        <a:t> - это мещанин, механик-самоучка. Он предстает перед нами поэтичным ценителем природы. </a:t>
                      </a:r>
                      <a:r>
                        <a:rPr lang="ru-RU" sz="1200" dirty="0" err="1">
                          <a:effectLst/>
                        </a:rPr>
                        <a:t>Кулигин</a:t>
                      </a:r>
                      <a:r>
                        <a:rPr lang="ru-RU" sz="1200" dirty="0">
                          <a:effectLst/>
                        </a:rPr>
                        <a:t> восхищается Волгой, называет необыкновенный вид чудом. Мечтатель по натуре, он, тем не менее, понимает несправедливость строя, при котором все решает грубая власть силы и денег: «Жестокие нравы, сударь, в нашем городе, жестокие! » - говорит он Борису Григорьевичу</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69299480"/>
                  </a:ext>
                </a:extLst>
              </a:tr>
            </a:tbl>
          </a:graphicData>
        </a:graphic>
      </p:graphicFrame>
    </p:spTree>
    <p:extLst>
      <p:ext uri="{BB962C8B-B14F-4D97-AF65-F5344CB8AC3E}">
        <p14:creationId xmlns="" xmlns:p14="http://schemas.microsoft.com/office/powerpoint/2010/main" val="25153566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126" y="364459"/>
            <a:ext cx="9144793" cy="6090432"/>
          </a:xfrm>
          <a:prstGeom prst="rect">
            <a:avLst/>
          </a:prstGeom>
        </p:spPr>
      </p:pic>
      <p:sp>
        <p:nvSpPr>
          <p:cNvPr id="9" name="Rectangle 1"/>
          <p:cNvSpPr>
            <a:spLocks noChangeArrowheads="1"/>
          </p:cNvSpPr>
          <p:nvPr/>
        </p:nvSpPr>
        <p:spPr bwMode="auto">
          <a:xfrm>
            <a:off x="467544" y="364459"/>
            <a:ext cx="9431545" cy="817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2" name="Таблица 1"/>
          <p:cNvGraphicFramePr>
            <a:graphicFrameLocks noGrp="1"/>
          </p:cNvGraphicFramePr>
          <p:nvPr>
            <p:extLst>
              <p:ext uri="{D42A27DB-BD31-4B8C-83A1-F6EECF244321}">
                <p14:modId xmlns="" xmlns:p14="http://schemas.microsoft.com/office/powerpoint/2010/main" val="2367632264"/>
              </p:ext>
            </p:extLst>
          </p:nvPr>
        </p:nvGraphicFramePr>
        <p:xfrm>
          <a:off x="-811" y="0"/>
          <a:ext cx="9144810" cy="2132856"/>
        </p:xfrm>
        <a:graphic>
          <a:graphicData uri="http://schemas.openxmlformats.org/drawingml/2006/table">
            <a:tbl>
              <a:tblPr firstRow="1" firstCol="1" bandRow="1">
                <a:tableStyleId>{5C22544A-7EE6-4342-B048-85BDC9FD1C3A}</a:tableStyleId>
              </a:tblPr>
              <a:tblGrid>
                <a:gridCol w="2215357">
                  <a:extLst>
                    <a:ext uri="{9D8B030D-6E8A-4147-A177-3AD203B41FA5}">
                      <a16:colId xmlns="" xmlns:a16="http://schemas.microsoft.com/office/drawing/2014/main" val="2591156800"/>
                    </a:ext>
                  </a:extLst>
                </a:gridCol>
                <a:gridCol w="1428760">
                  <a:extLst>
                    <a:ext uri="{9D8B030D-6E8A-4147-A177-3AD203B41FA5}">
                      <a16:colId xmlns="" xmlns:a16="http://schemas.microsoft.com/office/drawing/2014/main" val="1353718585"/>
                    </a:ext>
                  </a:extLst>
                </a:gridCol>
                <a:gridCol w="5500693">
                  <a:extLst>
                    <a:ext uri="{9D8B030D-6E8A-4147-A177-3AD203B41FA5}">
                      <a16:colId xmlns="" xmlns:a16="http://schemas.microsoft.com/office/drawing/2014/main" val="1839159994"/>
                    </a:ext>
                  </a:extLst>
                </a:gridCol>
              </a:tblGrid>
              <a:tr h="2132856">
                <a:tc>
                  <a:txBody>
                    <a:bodyPr/>
                    <a:lstStyle/>
                    <a:p>
                      <a:pPr algn="ctr">
                        <a:lnSpc>
                          <a:spcPct val="107000"/>
                        </a:lnSpc>
                        <a:spcAft>
                          <a:spcPts val="0"/>
                        </a:spcAft>
                        <a:tabLst>
                          <a:tab pos="579120" algn="l"/>
                        </a:tabLst>
                      </a:pPr>
                      <a:r>
                        <a:rPr lang="ru-RU" sz="1100" dirty="0">
                          <a:effectLst/>
                        </a:rPr>
                        <a:t>М. Горький «На дне»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a:effectLst/>
                        </a:rPr>
                        <a:t>Сатин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tabLst>
                          <a:tab pos="579120" algn="l"/>
                        </a:tabLst>
                      </a:pPr>
                      <a:r>
                        <a:rPr lang="ru-RU" sz="1200" dirty="0">
                          <a:effectLst/>
                        </a:rPr>
                        <a:t>«Люблю непонятные, редкие слова», — говорит Сатин. Речь героя афористична, он обладает ораторскими способностями: «Когда труд — удовольствие, жизнь хороша! Когда труд — обязанность, жизнь — рабство!» В этой фразе использован прием анафоры и синтаксического параллелизма. Именно Сатину автор доверяет знаменитый монолог о человеке.</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9263179"/>
                  </a:ext>
                </a:extLst>
              </a:tr>
            </a:tbl>
          </a:graphicData>
        </a:graphic>
      </p:graphicFrame>
      <p:graphicFrame>
        <p:nvGraphicFramePr>
          <p:cNvPr id="3" name="Таблица 2"/>
          <p:cNvGraphicFramePr>
            <a:graphicFrameLocks noGrp="1"/>
          </p:cNvGraphicFramePr>
          <p:nvPr>
            <p:extLst>
              <p:ext uri="{D42A27DB-BD31-4B8C-83A1-F6EECF244321}">
                <p14:modId xmlns="" xmlns:p14="http://schemas.microsoft.com/office/powerpoint/2010/main" val="1004447740"/>
              </p:ext>
            </p:extLst>
          </p:nvPr>
        </p:nvGraphicFramePr>
        <p:xfrm>
          <a:off x="16126" y="2132856"/>
          <a:ext cx="9127872" cy="2160240"/>
        </p:xfrm>
        <a:graphic>
          <a:graphicData uri="http://schemas.openxmlformats.org/drawingml/2006/table">
            <a:tbl>
              <a:tblPr firstRow="1" firstCol="1" bandRow="1">
                <a:tableStyleId>{5C22544A-7EE6-4342-B048-85BDC9FD1C3A}</a:tableStyleId>
              </a:tblPr>
              <a:tblGrid>
                <a:gridCol w="2198420">
                  <a:extLst>
                    <a:ext uri="{9D8B030D-6E8A-4147-A177-3AD203B41FA5}">
                      <a16:colId xmlns="" xmlns:a16="http://schemas.microsoft.com/office/drawing/2014/main" val="1545009685"/>
                    </a:ext>
                  </a:extLst>
                </a:gridCol>
                <a:gridCol w="1428760">
                  <a:extLst>
                    <a:ext uri="{9D8B030D-6E8A-4147-A177-3AD203B41FA5}">
                      <a16:colId xmlns="" xmlns:a16="http://schemas.microsoft.com/office/drawing/2014/main" val="582502436"/>
                    </a:ext>
                  </a:extLst>
                </a:gridCol>
                <a:gridCol w="5500692">
                  <a:extLst>
                    <a:ext uri="{9D8B030D-6E8A-4147-A177-3AD203B41FA5}">
                      <a16:colId xmlns="" xmlns:a16="http://schemas.microsoft.com/office/drawing/2014/main" val="3548861938"/>
                    </a:ext>
                  </a:extLst>
                </a:gridCol>
              </a:tblGrid>
              <a:tr h="2160240">
                <a:tc>
                  <a:txBody>
                    <a:bodyPr/>
                    <a:lstStyle/>
                    <a:p>
                      <a:pPr algn="ctr">
                        <a:lnSpc>
                          <a:spcPct val="107000"/>
                        </a:lnSpc>
                        <a:spcAft>
                          <a:spcPts val="0"/>
                        </a:spcAft>
                        <a:tabLst>
                          <a:tab pos="579120" algn="l"/>
                        </a:tabLst>
                      </a:pPr>
                      <a:r>
                        <a:rPr lang="ru-RU" sz="1100" dirty="0">
                          <a:effectLst/>
                        </a:rPr>
                        <a:t>М. Горький «На дне»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ru-RU" sz="950" dirty="0">
                          <a:effectLst/>
                        </a:rPr>
                        <a:t>Лука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1200" dirty="0">
                          <a:effectLst/>
                        </a:rPr>
                        <a:t>В речи Луки присутствует просторечие («давеча», «всяко», «отмаялась»), использует лексический повтор («жил-жил», «глядел-глядел»), эпифору («Тюрьма добру не научит, и Сибирь не научит… а человек — научит»).</a:t>
                      </a:r>
                    </a:p>
                    <a:p>
                      <a:pPr>
                        <a:lnSpc>
                          <a:spcPct val="107000"/>
                        </a:lnSpc>
                        <a:spcAft>
                          <a:spcPts val="800"/>
                        </a:spcAft>
                      </a:pPr>
                      <a:r>
                        <a:rPr lang="ru-RU" sz="1200" dirty="0">
                          <a:effectLst/>
                        </a:rPr>
                        <a:t>Речь героя афористична, напевна, многие высказывания его похожи на пословицы, отражают народное мировидение: «Ни одна блоха — не плоха: все черненькие, все прыгают…», «Где тепло, там и родина», «Все мы на земле странники…», «Человек — все может… лишь бы захотел…»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04382456"/>
                  </a:ext>
                </a:extLst>
              </a:tr>
            </a:tbl>
          </a:graphicData>
        </a:graphic>
      </p:graphicFrame>
      <p:graphicFrame>
        <p:nvGraphicFramePr>
          <p:cNvPr id="5" name="Таблица 4"/>
          <p:cNvGraphicFramePr>
            <a:graphicFrameLocks noGrp="1"/>
          </p:cNvGraphicFramePr>
          <p:nvPr>
            <p:extLst>
              <p:ext uri="{D42A27DB-BD31-4B8C-83A1-F6EECF244321}">
                <p14:modId xmlns="" xmlns:p14="http://schemas.microsoft.com/office/powerpoint/2010/main" val="383361518"/>
              </p:ext>
            </p:extLst>
          </p:nvPr>
        </p:nvGraphicFramePr>
        <p:xfrm>
          <a:off x="0" y="4293096"/>
          <a:ext cx="9144000" cy="2564904"/>
        </p:xfrm>
        <a:graphic>
          <a:graphicData uri="http://schemas.openxmlformats.org/drawingml/2006/table">
            <a:tbl>
              <a:tblPr firstRow="1" firstCol="1" bandRow="1">
                <a:tableStyleId>{5C22544A-7EE6-4342-B048-85BDC9FD1C3A}</a:tableStyleId>
              </a:tblPr>
              <a:tblGrid>
                <a:gridCol w="2214546">
                  <a:extLst>
                    <a:ext uri="{9D8B030D-6E8A-4147-A177-3AD203B41FA5}">
                      <a16:colId xmlns="" xmlns:a16="http://schemas.microsoft.com/office/drawing/2014/main" val="997317140"/>
                    </a:ext>
                  </a:extLst>
                </a:gridCol>
                <a:gridCol w="1428760">
                  <a:extLst>
                    <a:ext uri="{9D8B030D-6E8A-4147-A177-3AD203B41FA5}">
                      <a16:colId xmlns="" xmlns:a16="http://schemas.microsoft.com/office/drawing/2014/main" val="2739313130"/>
                    </a:ext>
                  </a:extLst>
                </a:gridCol>
                <a:gridCol w="5500694">
                  <a:extLst>
                    <a:ext uri="{9D8B030D-6E8A-4147-A177-3AD203B41FA5}">
                      <a16:colId xmlns="" xmlns:a16="http://schemas.microsoft.com/office/drawing/2014/main" val="315226287"/>
                    </a:ext>
                  </a:extLst>
                </a:gridCol>
              </a:tblGrid>
              <a:tr h="2564904">
                <a:tc>
                  <a:txBody>
                    <a:bodyPr/>
                    <a:lstStyle/>
                    <a:p>
                      <a:pPr algn="ctr">
                        <a:lnSpc>
                          <a:spcPct val="107000"/>
                        </a:lnSpc>
                        <a:spcAft>
                          <a:spcPts val="0"/>
                        </a:spcAft>
                        <a:tabLst>
                          <a:tab pos="579120" algn="l"/>
                        </a:tabLst>
                      </a:pPr>
                      <a:r>
                        <a:rPr lang="ru-RU" sz="1100" dirty="0">
                          <a:effectLst/>
                        </a:rPr>
                        <a:t>М. Горький «На дне»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600"/>
                        </a:spcAft>
                      </a:pPr>
                      <a:r>
                        <a:rPr lang="ru-RU" sz="950">
                          <a:effectLst/>
                        </a:rPr>
                        <a:t>Актёр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1200" dirty="0">
                          <a:effectLst/>
                        </a:rPr>
                        <a:t>Речь Актера ярко характеризует этого героя. Он цитирует Пушкина, Беранже, Шекспира. Его высказывания часто напоминают реплики из пьес. Это тонкий, восторженный, эмоциональный человек, в душе которого живы воспоминания о сцене. Речь его — отрывистая, эмоциональная, насыщенная восклицательными и вопросительными предложениями, а также многоточиями, передающими мечтательность и развитое воображение героя.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64109398"/>
                  </a:ext>
                </a:extLst>
              </a:tr>
            </a:tbl>
          </a:graphicData>
        </a:graphic>
      </p:graphicFrame>
    </p:spTree>
    <p:extLst>
      <p:ext uri="{BB962C8B-B14F-4D97-AF65-F5344CB8AC3E}">
        <p14:creationId xmlns="" xmlns:p14="http://schemas.microsoft.com/office/powerpoint/2010/main" val="41672557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28650" y="365127"/>
            <a:ext cx="7886700" cy="759618"/>
          </a:xfrm>
        </p:spPr>
        <p:txBody>
          <a:bodyPr/>
          <a:lstStyle/>
          <a:p>
            <a:pPr algn="ctr"/>
            <a:r>
              <a:rPr lang="ru-RU" dirty="0" smtClean="0"/>
              <a:t>Вывод</a:t>
            </a:r>
            <a:endParaRPr lang="ru-RU" dirty="0"/>
          </a:p>
        </p:txBody>
      </p:sp>
      <p:sp>
        <p:nvSpPr>
          <p:cNvPr id="3" name="Содержимое 2"/>
          <p:cNvSpPr>
            <a:spLocks noGrp="1"/>
          </p:cNvSpPr>
          <p:nvPr>
            <p:ph idx="1"/>
          </p:nvPr>
        </p:nvSpPr>
        <p:spPr>
          <a:xfrm>
            <a:off x="628650" y="1124745"/>
            <a:ext cx="7886700" cy="5052218"/>
          </a:xfrm>
        </p:spPr>
        <p:txBody>
          <a:bodyPr>
            <a:normAutofit/>
          </a:bodyPr>
          <a:lstStyle/>
          <a:p>
            <a:r>
              <a:rPr lang="ru-RU" dirty="0" smtClean="0"/>
              <a:t>Каждому человеку нужно трудиться над становлением самого себя. Не дать обществу, воспитанию взять верх над собственной речевой культурой. </a:t>
            </a:r>
            <a:r>
              <a:rPr lang="ru-RU" i="1" dirty="0" smtClean="0"/>
              <a:t> </a:t>
            </a:r>
            <a:r>
              <a:rPr lang="ru-RU" dirty="0" smtClean="0"/>
              <a:t>Многое зависит от воспитания, наставлений окружающих и самое главное от своего личного стремления расширить свой кругозор и преобразить собственную речь до совершенства.</a:t>
            </a:r>
          </a:p>
          <a:p>
            <a:r>
              <a:rPr lang="ru-RU" dirty="0"/>
              <a:t>В речи каждого из персонажей художественного произведения отражается его внутренний облик, характер, социальное положение, культурно-интеллектуальный </a:t>
            </a:r>
            <a:r>
              <a:rPr lang="ru-RU" dirty="0" smtClean="0"/>
              <a:t>уровень.</a:t>
            </a:r>
            <a:endParaRPr lang="ru-RU"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pPr algn="ctr"/>
            <a:r>
              <a:rPr lang="ru-RU" dirty="0" smtClean="0"/>
              <a:t>Аспект 2.</a:t>
            </a:r>
            <a:endParaRPr lang="ru-RU" dirty="0"/>
          </a:p>
        </p:txBody>
      </p:sp>
      <p:sp>
        <p:nvSpPr>
          <p:cNvPr id="3" name="Содержимое 2"/>
          <p:cNvSpPr>
            <a:spLocks noGrp="1"/>
          </p:cNvSpPr>
          <p:nvPr>
            <p:ph idx="1"/>
          </p:nvPr>
        </p:nvSpPr>
        <p:spPr/>
        <p:txBody>
          <a:bodyPr/>
          <a:lstStyle/>
          <a:p>
            <a:r>
              <a:rPr lang="ru-RU" dirty="0" smtClean="0"/>
              <a:t>Речь – неотъемлемая часть национальной культуры.	Замещение родного языка какими-либо иностранными аналогами равноценно отказу от всей культуры нашей страны, народа и многочисленных поколений предков.</a:t>
            </a:r>
            <a:endParaRPr lang="ru-RU"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51127"/>
            <a:ext cx="9144793" cy="6090432"/>
          </a:xfrm>
          <a:prstGeom prst="rect">
            <a:avLst/>
          </a:prstGeom>
        </p:spPr>
      </p:pic>
      <p:sp>
        <p:nvSpPr>
          <p:cNvPr id="2" name="Заголовок 1"/>
          <p:cNvSpPr>
            <a:spLocks noGrp="1"/>
          </p:cNvSpPr>
          <p:nvPr>
            <p:ph type="title"/>
          </p:nvPr>
        </p:nvSpPr>
        <p:spPr/>
        <p:txBody>
          <a:bodyPr/>
          <a:lstStyle/>
          <a:p>
            <a:pPr algn="ctr"/>
            <a:r>
              <a:rPr lang="ru-RU" dirty="0" smtClean="0"/>
              <a:t>Уважение к языковому наследию</a:t>
            </a:r>
            <a:endParaRPr lang="ru-RU" dirty="0"/>
          </a:p>
        </p:txBody>
      </p:sp>
      <p:sp>
        <p:nvSpPr>
          <p:cNvPr id="3" name="Содержимое 2"/>
          <p:cNvSpPr>
            <a:spLocks noGrp="1"/>
          </p:cNvSpPr>
          <p:nvPr>
            <p:ph idx="1"/>
          </p:nvPr>
        </p:nvSpPr>
        <p:spPr/>
        <p:txBody>
          <a:bodyPr>
            <a:normAutofit lnSpcReduction="10000"/>
          </a:bodyPr>
          <a:lstStyle/>
          <a:p>
            <a:pPr fontAlgn="base">
              <a:buNone/>
            </a:pPr>
            <a:r>
              <a:rPr lang="ru-RU" dirty="0" smtClean="0"/>
              <a:t>К нам перешёл он по наследью,</a:t>
            </a:r>
          </a:p>
          <a:p>
            <a:pPr fontAlgn="base">
              <a:buNone/>
            </a:pPr>
            <a:r>
              <a:rPr lang="ru-RU" dirty="0" smtClean="0"/>
              <a:t>Для нас дороже он всего,</a:t>
            </a:r>
          </a:p>
          <a:p>
            <a:pPr fontAlgn="base">
              <a:buNone/>
            </a:pPr>
            <a:r>
              <a:rPr lang="ru-RU" dirty="0" smtClean="0"/>
              <a:t>Мы заменять чужою медью</a:t>
            </a:r>
          </a:p>
          <a:p>
            <a:pPr fontAlgn="base">
              <a:buNone/>
            </a:pPr>
            <a:r>
              <a:rPr lang="ru-RU" dirty="0" smtClean="0"/>
              <a:t>Не смеем золота его.</a:t>
            </a:r>
          </a:p>
          <a:p>
            <a:pPr fontAlgn="base">
              <a:buNone/>
            </a:pPr>
            <a:r>
              <a:rPr lang="ru-RU" dirty="0" smtClean="0"/>
              <a:t>Как стража драгоценной чаши,</a:t>
            </a:r>
          </a:p>
          <a:p>
            <a:pPr fontAlgn="base">
              <a:buNone/>
            </a:pPr>
            <a:r>
              <a:rPr lang="ru-RU" dirty="0" smtClean="0"/>
              <a:t>Должны мы дар веков беречь</a:t>
            </a:r>
          </a:p>
          <a:p>
            <a:pPr fontAlgn="base">
              <a:buNone/>
            </a:pPr>
            <a:r>
              <a:rPr lang="ru-RU" dirty="0" smtClean="0"/>
              <a:t>И новым блеском жизни нашей</a:t>
            </a:r>
          </a:p>
          <a:p>
            <a:pPr fontAlgn="base">
              <a:buNone/>
            </a:pPr>
            <a:r>
              <a:rPr lang="ru-RU" dirty="0" smtClean="0"/>
              <a:t>Обогатить родную речь!</a:t>
            </a:r>
          </a:p>
          <a:p>
            <a:pPr fontAlgn="base">
              <a:buNone/>
            </a:pPr>
            <a:r>
              <a:rPr lang="ru-RU" dirty="0" smtClean="0"/>
              <a:t>«Наш язык». С.Сергеев-Ценский</a:t>
            </a:r>
            <a:endParaRPr lang="ru-RU" dirty="0"/>
          </a:p>
        </p:txBody>
      </p:sp>
      <p:pic>
        <p:nvPicPr>
          <p:cNvPr id="5" name="Рисунок 4"/>
          <p:cNvPicPr>
            <a:picLocks noChangeAspect="1"/>
          </p:cNvPicPr>
          <p:nvPr/>
        </p:nvPicPr>
        <p:blipFill>
          <a:blip r:embed="rId3"/>
          <a:stretch>
            <a:fillRect/>
          </a:stretch>
        </p:blipFill>
        <p:spPr>
          <a:xfrm>
            <a:off x="5940152" y="1858282"/>
            <a:ext cx="2796023" cy="344337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05222" y="836712"/>
            <a:ext cx="7886699" cy="1325563"/>
          </a:xfrm>
        </p:spPr>
        <p:txBody>
          <a:bodyPr>
            <a:normAutofit fontScale="90000"/>
          </a:bodyPr>
          <a:lstStyle/>
          <a:p>
            <a:r>
              <a:rPr lang="ru-RU" b="1" dirty="0" smtClean="0"/>
              <a:t>Тема: </a:t>
            </a:r>
            <a:r>
              <a:rPr lang="ru-RU" dirty="0" smtClean="0"/>
              <a:t>В чём может проявляться любовь к своему отечеству</a:t>
            </a:r>
            <a:r>
              <a:rPr lang="en-US" dirty="0" smtClean="0"/>
              <a:t>?</a:t>
            </a:r>
            <a:r>
              <a:rPr lang="ru-RU" dirty="0" smtClean="0"/>
              <a:t/>
            </a:r>
            <a:br>
              <a:rPr lang="ru-RU" dirty="0" smtClean="0"/>
            </a:br>
            <a:endParaRPr lang="ru-RU" b="1" dirty="0"/>
          </a:p>
        </p:txBody>
      </p:sp>
      <p:sp>
        <p:nvSpPr>
          <p:cNvPr id="3" name="Содержимое 2"/>
          <p:cNvSpPr>
            <a:spLocks noGrp="1"/>
          </p:cNvSpPr>
          <p:nvPr>
            <p:ph idx="1"/>
          </p:nvPr>
        </p:nvSpPr>
        <p:spPr>
          <a:xfrm>
            <a:off x="605221" y="2564904"/>
            <a:ext cx="7886700" cy="3909312"/>
          </a:xfrm>
        </p:spPr>
        <p:txBody>
          <a:bodyPr>
            <a:normAutofit fontScale="92500" lnSpcReduction="20000"/>
          </a:bodyPr>
          <a:lstStyle/>
          <a:p>
            <a:pPr marL="0" indent="0" algn="ctr">
              <a:buNone/>
            </a:pPr>
            <a:r>
              <a:rPr lang="ru-RU" dirty="0"/>
              <a:t>Бездумное преклонение соотечественников перед всем иностранным высмеивает Грибоедов в комедии «Горе от ума». «Смешение языков французского с нижегородским» характеризует французоманию дворянского общества. Чацкий высмеивает французика из Бордо, которого незаслуженно считают авторитетом только потому, что он иностранец. Герой расстроен тем, что преклоняются перед ничтожным французом из Бордо только потому, что тот из Франции. Французик ехал «в Россию, к варварам, со страхом и слезами», а приехав, «ни звука русского, ни русского лица не встретил: будто бы в отечестве, с друзьями.</a:t>
            </a:r>
          </a:p>
          <a:p>
            <a:pPr marL="0" indent="0" algn="ctr">
              <a:buNone/>
            </a:pPr>
            <a:endParaRPr lang="ru-RU"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05221" y="148781"/>
            <a:ext cx="7886699" cy="903955"/>
          </a:xfrm>
        </p:spPr>
        <p:txBody>
          <a:bodyPr>
            <a:normAutofit fontScale="90000"/>
          </a:bodyPr>
          <a:lstStyle/>
          <a:p>
            <a:r>
              <a:rPr lang="ru-RU"/>
              <a:t>Уважение к языковому наследию</a:t>
            </a:r>
            <a:endParaRPr lang="ru-RU" b="1" dirty="0"/>
          </a:p>
        </p:txBody>
      </p:sp>
      <p:sp>
        <p:nvSpPr>
          <p:cNvPr id="3" name="Содержимое 2"/>
          <p:cNvSpPr>
            <a:spLocks noGrp="1"/>
          </p:cNvSpPr>
          <p:nvPr>
            <p:ph idx="1"/>
          </p:nvPr>
        </p:nvSpPr>
        <p:spPr>
          <a:xfrm>
            <a:off x="605221" y="1287739"/>
            <a:ext cx="7886700" cy="5021581"/>
          </a:xfrm>
        </p:spPr>
        <p:txBody>
          <a:bodyPr>
            <a:noAutofit/>
          </a:bodyPr>
          <a:lstStyle/>
          <a:p>
            <a:r>
              <a:rPr lang="ru-RU" sz="2000" dirty="0"/>
              <a:t>В романе – эпопее «Война и мир» крайне широко используется французский язык. Именно с фразы, оказанной Анной Павловской </a:t>
            </a:r>
            <a:r>
              <a:rPr lang="ru-RU" sz="2000" dirty="0" err="1"/>
              <a:t>Шерер</a:t>
            </a:r>
            <a:r>
              <a:rPr lang="ru-RU" sz="2000" dirty="0"/>
              <a:t> на французском языке, начинается роман! Французские слова и выражения мы постоянно встречаем в романе там, где описывается светское общество. </a:t>
            </a:r>
          </a:p>
          <a:p>
            <a:r>
              <a:rPr lang="ru-RU" sz="2000" dirty="0"/>
              <a:t>Семья Ростовых отличается тем, что в их речи французские слова минимальны. Эти герои естественны, более других приближены к народу и природе. В семье Ростовых по-французски чаще всего говорит Вера, персонаж духовно пустой, перенимающий принятые светским обществом модели поведения. Французский язык – средство характеристики знати с ее антинациональной ориентацией. Там, где описывается ложь или зло, в романе используется французский язык. Князь Ипполит Курагин говорит по-русски с французским акцентом. Родным русским он владеет плохо, говорит по-русски, «коверкая слова таким выговором, каким говорят французы, пребывание с год в России…». Речь Ипполита подчеркивает его глупость и никчемность.</a:t>
            </a:r>
          </a:p>
        </p:txBody>
      </p:sp>
    </p:spTree>
    <p:extLst>
      <p:ext uri="{BB962C8B-B14F-4D97-AF65-F5344CB8AC3E}">
        <p14:creationId xmlns="" xmlns:p14="http://schemas.microsoft.com/office/powerpoint/2010/main" val="2720699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585445" y="636507"/>
            <a:ext cx="7886699" cy="903955"/>
          </a:xfrm>
        </p:spPr>
        <p:txBody>
          <a:bodyPr>
            <a:normAutofit/>
          </a:bodyPr>
          <a:lstStyle/>
          <a:p>
            <a:pPr algn="ctr"/>
            <a:r>
              <a:rPr lang="ru-RU" dirty="0" smtClean="0"/>
              <a:t>Вывод</a:t>
            </a:r>
            <a:endParaRPr lang="ru-RU" b="1" dirty="0"/>
          </a:p>
        </p:txBody>
      </p:sp>
      <p:sp>
        <p:nvSpPr>
          <p:cNvPr id="3" name="Содержимое 2"/>
          <p:cNvSpPr>
            <a:spLocks noGrp="1"/>
          </p:cNvSpPr>
          <p:nvPr>
            <p:ph idx="1"/>
          </p:nvPr>
        </p:nvSpPr>
        <p:spPr>
          <a:xfrm>
            <a:off x="585444" y="1916832"/>
            <a:ext cx="7886700" cy="3307384"/>
          </a:xfrm>
        </p:spPr>
        <p:txBody>
          <a:bodyPr>
            <a:noAutofit/>
          </a:bodyPr>
          <a:lstStyle/>
          <a:p>
            <a:r>
              <a:rPr lang="ru-RU" dirty="0" smtClean="0"/>
              <a:t>Для каждого человека важной задачей является сохранение своей культуры и традиций. В первую очередь это относится к родному языку. Сохраняя его мы сохраняем и знания, полученные от предков.</a:t>
            </a:r>
            <a:endParaRPr lang="ru-RU" dirty="0"/>
          </a:p>
          <a:p>
            <a:endParaRPr lang="ru-RU" sz="2000" dirty="0"/>
          </a:p>
        </p:txBody>
      </p:sp>
    </p:spTree>
    <p:extLst>
      <p:ext uri="{BB962C8B-B14F-4D97-AF65-F5344CB8AC3E}">
        <p14:creationId xmlns="" xmlns:p14="http://schemas.microsoft.com/office/powerpoint/2010/main" val="1673635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p:txBody>
          <a:bodyPr>
            <a:normAutofit fontScale="90000"/>
          </a:bodyPr>
          <a:lstStyle/>
          <a:p>
            <a:r>
              <a:rPr lang="ru-RU" dirty="0"/>
              <a:t>Человек и природа в отечественной и мировой литературе</a:t>
            </a:r>
          </a:p>
        </p:txBody>
      </p:sp>
      <p:sp>
        <p:nvSpPr>
          <p:cNvPr id="6" name="Объект 5"/>
          <p:cNvSpPr>
            <a:spLocks noGrp="1"/>
          </p:cNvSpPr>
          <p:nvPr>
            <p:ph idx="1"/>
          </p:nvPr>
        </p:nvSpPr>
        <p:spPr>
          <a:xfrm>
            <a:off x="642392" y="2204864"/>
            <a:ext cx="7859216" cy="4277072"/>
          </a:xfrm>
        </p:spPr>
        <p:txBody>
          <a:bodyPr>
            <a:normAutofit fontScale="62500" lnSpcReduction="20000"/>
          </a:bodyPr>
          <a:lstStyle/>
          <a:p>
            <a:pPr marL="0" indent="0">
              <a:buNone/>
            </a:pPr>
            <a:r>
              <a:rPr lang="ru-RU" dirty="0" smtClean="0"/>
              <a:t>Взаимодействие </a:t>
            </a:r>
            <a:r>
              <a:rPr lang="ru-RU" dirty="0"/>
              <a:t>человека и природы.</a:t>
            </a:r>
          </a:p>
          <a:p>
            <a:pPr marL="0" indent="0">
              <a:buNone/>
            </a:pPr>
            <a:r>
              <a:rPr lang="ru-RU" dirty="0" smtClean="0"/>
              <a:t>Отношение </a:t>
            </a:r>
            <a:r>
              <a:rPr lang="ru-RU" dirty="0"/>
              <a:t>человека к природе.</a:t>
            </a:r>
          </a:p>
          <a:p>
            <a:pPr marL="0" indent="0">
              <a:buNone/>
            </a:pPr>
            <a:r>
              <a:rPr lang="ru-RU" dirty="0"/>
              <a:t>Человек и природа-единое целое. Все мы порождение природы, её часть.</a:t>
            </a:r>
          </a:p>
          <a:p>
            <a:pPr marL="0" indent="0">
              <a:buNone/>
            </a:pPr>
            <a:r>
              <a:rPr lang="ru-RU" dirty="0" smtClean="0"/>
              <a:t>Природа </a:t>
            </a:r>
            <a:r>
              <a:rPr lang="ru-RU" dirty="0"/>
              <a:t>и человек в первую очередь взаимосвязаны: человек какими-то </a:t>
            </a:r>
            <a:r>
              <a:rPr lang="ru-RU" dirty="0" smtClean="0"/>
              <a:t>своими </a:t>
            </a:r>
            <a:r>
              <a:rPr lang="ru-RU" dirty="0"/>
              <a:t>поступками влияет на природу</a:t>
            </a:r>
            <a:r>
              <a:rPr lang="ru-RU" dirty="0" smtClean="0"/>
              <a:t>.</a:t>
            </a:r>
          </a:p>
          <a:p>
            <a:pPr marL="0" indent="0">
              <a:buNone/>
            </a:pPr>
            <a:r>
              <a:rPr lang="ru-RU" dirty="0" smtClean="0"/>
              <a:t>Результатом </a:t>
            </a:r>
            <a:r>
              <a:rPr lang="ru-RU" dirty="0"/>
              <a:t>этих поступков является отношение человека к природе.</a:t>
            </a:r>
          </a:p>
          <a:p>
            <a:pPr marL="0" indent="0">
              <a:buNone/>
            </a:pPr>
            <a:r>
              <a:rPr lang="ru-RU" dirty="0"/>
              <a:t>Окружающая природа может изменить человека, сделать его счастливым</a:t>
            </a:r>
          </a:p>
          <a:p>
            <a:pPr marL="0" indent="0">
              <a:buNone/>
            </a:pPr>
            <a:r>
              <a:rPr lang="ru-RU" dirty="0"/>
              <a:t>Необходимо бережно относиться к природе</a:t>
            </a:r>
          </a:p>
          <a:p>
            <a:pPr marL="0" indent="0">
              <a:buNone/>
            </a:pPr>
            <a:r>
              <a:rPr lang="ru-RU" dirty="0" smtClean="0"/>
              <a:t>Уничтожение </a:t>
            </a:r>
            <a:r>
              <a:rPr lang="ru-RU" dirty="0"/>
              <a:t>природы- то ступень нравственного падения человека и </a:t>
            </a:r>
            <a:r>
              <a:rPr lang="ru-RU" dirty="0" smtClean="0"/>
              <a:t>человечества</a:t>
            </a:r>
          </a:p>
          <a:p>
            <a:pPr marL="0" indent="0">
              <a:buNone/>
            </a:pPr>
            <a:r>
              <a:rPr lang="ru-RU" dirty="0" smtClean="0"/>
              <a:t>”Мы </a:t>
            </a:r>
            <a:r>
              <a:rPr lang="ru-RU" dirty="0"/>
              <a:t>в ответе за тех, кого приручили”.</a:t>
            </a:r>
          </a:p>
          <a:p>
            <a:pPr marL="0" indent="0">
              <a:buNone/>
            </a:pPr>
            <a:r>
              <a:rPr lang="ru-RU" dirty="0"/>
              <a:t>Потребительское отношение к природе. Проблема ответственности человека за свои поступки.</a:t>
            </a:r>
          </a:p>
          <a:p>
            <a:endParaRPr lang="ru-RU" dirty="0"/>
          </a:p>
        </p:txBody>
      </p:sp>
    </p:spTree>
    <p:extLst>
      <p:ext uri="{BB962C8B-B14F-4D97-AF65-F5344CB8AC3E}">
        <p14:creationId xmlns="" xmlns:p14="http://schemas.microsoft.com/office/powerpoint/2010/main" val="6958529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Аспект 3.</a:t>
            </a:r>
            <a:endParaRPr lang="ru-RU" dirty="0"/>
          </a:p>
        </p:txBody>
      </p:sp>
      <p:sp>
        <p:nvSpPr>
          <p:cNvPr id="3" name="Содержимое 2"/>
          <p:cNvSpPr>
            <a:spLocks noGrp="1"/>
          </p:cNvSpPr>
          <p:nvPr>
            <p:ph idx="1"/>
          </p:nvPr>
        </p:nvSpPr>
        <p:spPr/>
        <p:txBody>
          <a:bodyPr/>
          <a:lstStyle/>
          <a:p>
            <a:r>
              <a:rPr lang="ru-RU" dirty="0" smtClean="0"/>
              <a:t>Любовь к своему языку проявляется в осторожном обращении со словами, изучении правил языка и особенностей их применения</a:t>
            </a:r>
          </a:p>
          <a:p>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Аргументы</a:t>
            </a:r>
            <a:endParaRPr lang="ru-RU" dirty="0"/>
          </a:p>
        </p:txBody>
      </p:sp>
      <p:sp>
        <p:nvSpPr>
          <p:cNvPr id="3" name="Содержимое 2"/>
          <p:cNvSpPr>
            <a:spLocks noGrp="1"/>
          </p:cNvSpPr>
          <p:nvPr>
            <p:ph idx="1"/>
          </p:nvPr>
        </p:nvSpPr>
        <p:spPr/>
        <p:txBody>
          <a:bodyPr>
            <a:normAutofit fontScale="70000" lnSpcReduction="20000"/>
          </a:bodyPr>
          <a:lstStyle/>
          <a:p>
            <a:pPr>
              <a:buNone/>
            </a:pPr>
            <a:r>
              <a:rPr lang="ru-RU" dirty="0" smtClean="0"/>
              <a:t>Т. Толстая «</a:t>
            </a:r>
            <a:r>
              <a:rPr lang="ru-RU" dirty="0" err="1" smtClean="0"/>
              <a:t>Кысь</a:t>
            </a:r>
            <a:r>
              <a:rPr lang="ru-RU" dirty="0" smtClean="0"/>
              <a:t>». </a:t>
            </a:r>
            <a:endParaRPr lang="ru-RU" dirty="0" smtClean="0"/>
          </a:p>
          <a:p>
            <a:pPr>
              <a:buNone/>
            </a:pPr>
            <a:r>
              <a:rPr lang="ru-RU" dirty="0" smtClean="0"/>
              <a:t>		Действие </a:t>
            </a:r>
            <a:r>
              <a:rPr lang="ru-RU" dirty="0" smtClean="0"/>
              <a:t>романа происходит после «взрыва», в мире </a:t>
            </a:r>
            <a:r>
              <a:rPr lang="ru-RU" dirty="0" err="1" smtClean="0"/>
              <a:t>мутировавших</a:t>
            </a:r>
            <a:r>
              <a:rPr lang="ru-RU" dirty="0" smtClean="0"/>
              <a:t> растений, животных и людей. В массах прежняя культура отмерла, и только те, кто жил до взрыва </a:t>
            </a:r>
            <a:r>
              <a:rPr lang="ru-RU" dirty="0" smtClean="0"/>
              <a:t>хранят </a:t>
            </a:r>
            <a:r>
              <a:rPr lang="ru-RU" dirty="0" smtClean="0"/>
              <a:t>её. </a:t>
            </a:r>
            <a:endParaRPr lang="ru-RU" dirty="0" smtClean="0"/>
          </a:p>
          <a:p>
            <a:pPr>
              <a:buNone/>
            </a:pPr>
            <a:r>
              <a:rPr lang="ru-RU" dirty="0" smtClean="0"/>
              <a:t>		Герои </a:t>
            </a:r>
            <a:r>
              <a:rPr lang="ru-RU" dirty="0" smtClean="0"/>
              <a:t>романа разговаривают на изменённом русском языке, изобилующем старинными словами и выражениями, заимствованиями из диалектов, с вкраплениями изобретённых автором </a:t>
            </a:r>
            <a:r>
              <a:rPr lang="ru-RU" dirty="0" smtClean="0"/>
              <a:t>неологизмов.</a:t>
            </a:r>
            <a:r>
              <a:rPr lang="ru-RU" dirty="0" smtClean="0"/>
              <a:t> Встречаются слова просторечные и </a:t>
            </a:r>
            <a:r>
              <a:rPr lang="ru-RU" dirty="0" smtClean="0"/>
              <a:t>грубые. Своей безответственностью </a:t>
            </a:r>
            <a:r>
              <a:rPr lang="ru-RU" dirty="0" smtClean="0"/>
              <a:t>люди нанесли огромный урон языку. Утрачена его прежняя красота и певучесть, ведь все только и «кидаются» словами, не думая о последствиях. Неправильное произношение слов разрушает красоту языка. </a:t>
            </a:r>
            <a:endParaRPr lang="ru-RU" dirty="0" smtClean="0"/>
          </a:p>
          <a:p>
            <a:pPr>
              <a:buNone/>
            </a:pPr>
            <a:r>
              <a:rPr lang="ru-RU" dirty="0" smtClean="0"/>
              <a:t>		Вывод. Произведение </a:t>
            </a:r>
            <a:r>
              <a:rPr lang="ru-RU" dirty="0" smtClean="0"/>
              <a:t>побуждает задуматься о последствиях </a:t>
            </a:r>
            <a:r>
              <a:rPr lang="ru-RU" dirty="0" smtClean="0"/>
              <a:t>безответственного отношения к </a:t>
            </a:r>
            <a:r>
              <a:rPr lang="ru-RU" dirty="0" smtClean="0"/>
              <a:t>языку. После прочтения книги хочется защитить, сохранить родной язык, исключив сленг и жаргон.</a:t>
            </a:r>
          </a:p>
          <a:p>
            <a:endParaRPr lang="ru-RU"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Аргументы</a:t>
            </a:r>
            <a:endParaRPr lang="ru-RU" dirty="0"/>
          </a:p>
        </p:txBody>
      </p:sp>
      <p:sp>
        <p:nvSpPr>
          <p:cNvPr id="3" name="Содержимое 2"/>
          <p:cNvSpPr>
            <a:spLocks noGrp="1"/>
          </p:cNvSpPr>
          <p:nvPr>
            <p:ph idx="1"/>
          </p:nvPr>
        </p:nvSpPr>
        <p:spPr/>
        <p:txBody>
          <a:bodyPr>
            <a:normAutofit fontScale="77500" lnSpcReduction="20000"/>
          </a:bodyPr>
          <a:lstStyle/>
          <a:p>
            <a:pPr>
              <a:buNone/>
            </a:pPr>
            <a:r>
              <a:rPr lang="ru-RU" dirty="0" smtClean="0"/>
              <a:t>В.Г. Короленко «Без языка</a:t>
            </a:r>
            <a:r>
              <a:rPr lang="ru-RU" dirty="0" smtClean="0"/>
              <a:t>».</a:t>
            </a:r>
          </a:p>
          <a:p>
            <a:pPr>
              <a:buNone/>
            </a:pPr>
            <a:r>
              <a:rPr lang="ru-RU" dirty="0" smtClean="0"/>
              <a:t>		Рассказ </a:t>
            </a:r>
            <a:r>
              <a:rPr lang="ru-RU" dirty="0" smtClean="0"/>
              <a:t>«Без языка» знакомит читателя с мигрантами, уехавшими из своего родного </a:t>
            </a:r>
            <a:r>
              <a:rPr lang="ru-RU" dirty="0" smtClean="0"/>
              <a:t>села в Америку.</a:t>
            </a:r>
            <a:r>
              <a:rPr lang="ru-RU" dirty="0" smtClean="0"/>
              <a:t> </a:t>
            </a:r>
            <a:r>
              <a:rPr lang="ru-RU" dirty="0" smtClean="0"/>
              <a:t>Люди  </a:t>
            </a:r>
            <a:r>
              <a:rPr lang="ru-RU" dirty="0" smtClean="0"/>
              <a:t>сталкиваются с языковой проблемой, что сразу же осознаёт </a:t>
            </a:r>
            <a:r>
              <a:rPr lang="ru-RU" dirty="0" smtClean="0"/>
              <a:t>герой рассказа: </a:t>
            </a:r>
            <a:r>
              <a:rPr lang="ru-RU" dirty="0" smtClean="0"/>
              <a:t>«Без языка человек как слепой или малый ребёнок</a:t>
            </a:r>
            <a:r>
              <a:rPr lang="ru-RU" dirty="0" smtClean="0"/>
              <a:t>»</a:t>
            </a:r>
            <a:r>
              <a:rPr lang="ru-RU" dirty="0" smtClean="0"/>
              <a:t> </a:t>
            </a:r>
            <a:r>
              <a:rPr lang="ru-RU" dirty="0" smtClean="0"/>
              <a:t>.Чувство </a:t>
            </a:r>
            <a:r>
              <a:rPr lang="ru-RU" dirty="0" smtClean="0"/>
              <a:t>потерянности ощущают герои, покинувшие родину, - Иван Дыма и Матвей Лозинский. И показывает это писатель через </a:t>
            </a:r>
            <a:r>
              <a:rPr lang="ru-RU" dirty="0" smtClean="0"/>
              <a:t>неродную</a:t>
            </a:r>
            <a:r>
              <a:rPr lang="ru-RU" dirty="0" smtClean="0"/>
              <a:t>, непонятную чужую речь. "И все кругом, - чужой язык звучит, незнакомая речь хлещет в уши, непонятная и дикая, как волна, что </a:t>
            </a:r>
            <a:r>
              <a:rPr lang="ru-RU" dirty="0" err="1" smtClean="0"/>
              <a:t>брыжжет</a:t>
            </a:r>
            <a:r>
              <a:rPr lang="ru-RU" dirty="0" smtClean="0"/>
              <a:t> пеной под ногами".  Язык, призванный и способный объединять людей, становится преградой для сближения, когда у каждого он только </a:t>
            </a:r>
            <a:r>
              <a:rPr lang="ru-RU" dirty="0" smtClean="0"/>
              <a:t>свой.</a:t>
            </a:r>
          </a:p>
          <a:p>
            <a:pPr>
              <a:buNone/>
            </a:pPr>
            <a:r>
              <a:rPr lang="ru-RU" dirty="0" smtClean="0"/>
              <a:t>		Вывод. </a:t>
            </a:r>
            <a:r>
              <a:rPr lang="ru-RU" dirty="0" smtClean="0"/>
              <a:t>Потеря родины, утрата родного языка проходят очень болезненно.</a:t>
            </a:r>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05221" y="148781"/>
            <a:ext cx="7886699" cy="903955"/>
          </a:xfrm>
        </p:spPr>
        <p:txBody>
          <a:bodyPr>
            <a:normAutofit fontScale="90000"/>
          </a:bodyPr>
          <a:lstStyle/>
          <a:p>
            <a:r>
              <a:rPr lang="ru-RU"/>
              <a:t>Уважение к языковому наследию</a:t>
            </a:r>
            <a:endParaRPr lang="ru-RU" b="1" dirty="0"/>
          </a:p>
        </p:txBody>
      </p:sp>
      <p:sp>
        <p:nvSpPr>
          <p:cNvPr id="3" name="Содержимое 2"/>
          <p:cNvSpPr>
            <a:spLocks noGrp="1"/>
          </p:cNvSpPr>
          <p:nvPr>
            <p:ph idx="1"/>
          </p:nvPr>
        </p:nvSpPr>
        <p:spPr>
          <a:xfrm>
            <a:off x="605221" y="1287739"/>
            <a:ext cx="7886700" cy="5021581"/>
          </a:xfrm>
        </p:spPr>
        <p:txBody>
          <a:bodyPr>
            <a:noAutofit/>
          </a:bodyPr>
          <a:lstStyle/>
          <a:p>
            <a:r>
              <a:rPr lang="ru-RU" sz="2000" dirty="0"/>
              <a:t>В романе – эпопее «Война и мир» крайне широко используется французский язык. Именно с фразы, оказанной Анной Павловской </a:t>
            </a:r>
            <a:r>
              <a:rPr lang="ru-RU" sz="2000" dirty="0" err="1"/>
              <a:t>Шерер</a:t>
            </a:r>
            <a:r>
              <a:rPr lang="ru-RU" sz="2000" dirty="0"/>
              <a:t> на французском языке, начинается роман! Французские слова и выражения мы постоянно встречаем в романе там, где описывается светское общество. </a:t>
            </a:r>
          </a:p>
          <a:p>
            <a:r>
              <a:rPr lang="ru-RU" sz="2000" dirty="0"/>
              <a:t>Семья Ростовых отличается тем, что в их речи французские слова минимальны. Эти герои естественны, более других приближены к народу и природе. В семье Ростовых по-французски чаще всего говорит Вера, персонаж духовно пустой, перенимающий принятые светским обществом модели поведения. Французский язык – средство характеристики знати с ее антинациональной ориентацией. Там, где описывается ложь или зло, в романе используется французский язык. Князь Ипполит Курагин говорит по-русски с французским акцентом. Родным русским он владеет плохо, говорит по-русски, «коверкая слова таким выговором, каким говорят французы, пребывание с год в России…». Речь Ипполита подчеркивает его глупость и никчемность.</a:t>
            </a:r>
          </a:p>
        </p:txBody>
      </p:sp>
    </p:spTree>
    <p:extLst>
      <p:ext uri="{BB962C8B-B14F-4D97-AF65-F5344CB8AC3E}">
        <p14:creationId xmlns="" xmlns:p14="http://schemas.microsoft.com/office/powerpoint/2010/main" val="2720699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28650" y="836712"/>
            <a:ext cx="7886700" cy="1325563"/>
          </a:xfrm>
        </p:spPr>
        <p:txBody>
          <a:bodyPr>
            <a:normAutofit fontScale="90000"/>
          </a:bodyPr>
          <a:lstStyle/>
          <a:p>
            <a:r>
              <a:rPr lang="ru-RU" dirty="0" smtClean="0"/>
              <a:t>Тема: </a:t>
            </a:r>
            <a:r>
              <a:rPr lang="ru-RU" b="1" dirty="0"/>
              <a:t>Реальное и виртуальное общение: в чём преимущества каждого из них?</a:t>
            </a:r>
            <a:br>
              <a:rPr lang="ru-RU" b="1" dirty="0"/>
            </a:br>
            <a:endParaRPr lang="ru-RU" dirty="0"/>
          </a:p>
        </p:txBody>
      </p:sp>
      <p:sp>
        <p:nvSpPr>
          <p:cNvPr id="3" name="Содержимое 2"/>
          <p:cNvSpPr>
            <a:spLocks noGrp="1"/>
          </p:cNvSpPr>
          <p:nvPr>
            <p:ph idx="1"/>
          </p:nvPr>
        </p:nvSpPr>
        <p:spPr/>
        <p:txBody>
          <a:bodyPr>
            <a:normAutofit/>
          </a:bodyPr>
          <a:lstStyle/>
          <a:p>
            <a:endParaRPr lang="ru-RU" b="1" dirty="0" smtClean="0"/>
          </a:p>
          <a:p>
            <a:r>
              <a:rPr lang="ru-RU" dirty="0" smtClean="0"/>
              <a:t>Виртуальные способы удобны, вы можете связаться с интересующим вас человеком в любой момент и из любой точки мира. </a:t>
            </a:r>
          </a:p>
          <a:p>
            <a:r>
              <a:rPr lang="ru-RU" dirty="0" smtClean="0"/>
              <a:t>Реальное  общение душевнее и приятнее, ведь дарит больше эмоций. О преимуществах того или иного вида коммуникации писали многие авторы.</a:t>
            </a: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normAutofit/>
          </a:bodyPr>
          <a:lstStyle/>
          <a:p>
            <a:r>
              <a:rPr lang="ru-RU" dirty="0" smtClean="0"/>
              <a:t>Рассказ К.Г. Паустовского “Телеграмма”. </a:t>
            </a:r>
            <a:endParaRPr lang="ru-RU" dirty="0"/>
          </a:p>
        </p:txBody>
      </p:sp>
      <p:sp>
        <p:nvSpPr>
          <p:cNvPr id="3" name="Содержимое 2"/>
          <p:cNvSpPr>
            <a:spLocks noGrp="1"/>
          </p:cNvSpPr>
          <p:nvPr>
            <p:ph idx="1"/>
          </p:nvPr>
        </p:nvSpPr>
        <p:spPr/>
        <p:txBody>
          <a:bodyPr>
            <a:normAutofit fontScale="85000" lnSpcReduction="10000"/>
          </a:bodyPr>
          <a:lstStyle/>
          <a:p>
            <a:r>
              <a:rPr lang="ru-RU" dirty="0" smtClean="0"/>
              <a:t>Настя уехала Ленинград, чтобы построить карьеру. Ее мать осталась в деревне. Ездить туда часто не было никакой возможности, поэтому Настя общалась с мамой виртуально. </a:t>
            </a:r>
            <a:r>
              <a:rPr lang="ru-RU" dirty="0"/>
              <a:t>Д</a:t>
            </a:r>
            <a:r>
              <a:rPr lang="ru-RU" dirty="0" smtClean="0"/>
              <a:t>евушка иногда звонила, чтобы узнать о здоровье Катерины Петровны.  Изредка она писала письма и отправляла телеграммы. Однако матери не хватало живого общения с Настей. Катерина Петровна все равно скучала по дочери, ей недоставало внимания и поддержки. </a:t>
            </a:r>
          </a:p>
          <a:p>
            <a:r>
              <a:rPr lang="ru-RU" dirty="0" smtClean="0"/>
              <a:t>Вывод</a:t>
            </a:r>
            <a:r>
              <a:rPr lang="en-US" dirty="0" smtClean="0"/>
              <a:t>:</a:t>
            </a:r>
            <a:r>
              <a:rPr lang="ru-RU" dirty="0" smtClean="0"/>
              <a:t> </a:t>
            </a:r>
            <a:r>
              <a:rPr lang="ru-RU" dirty="0"/>
              <a:t>л</a:t>
            </a:r>
            <a:r>
              <a:rPr lang="ru-RU" dirty="0" smtClean="0"/>
              <a:t>ишь живой контакт обеспечивает теплоту и эмоциональную близость людей. Это говорит о том, что виртуальные способы удобны, но реальные встречи необходимы для сохранения и поддержания тесных уз, так как они более душевные.</a:t>
            </a:r>
            <a:endParaRPr lang="ru-RU"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182" name="TextShape 1"/>
          <p:cNvSpPr txBox="1"/>
          <p:nvPr/>
        </p:nvSpPr>
        <p:spPr>
          <a:xfrm>
            <a:off x="457200" y="692640"/>
            <a:ext cx="4618440" cy="5784120"/>
          </a:xfrm>
          <a:prstGeom prst="rect">
            <a:avLst/>
          </a:prstGeom>
          <a:noFill/>
          <a:ln>
            <a:noFill/>
          </a:ln>
        </p:spPr>
        <p:txBody>
          <a:bodyPr>
            <a:normAutofit fontScale="63500" lnSpcReduction="20000"/>
          </a:bodyPr>
          <a:lstStyle/>
          <a:p>
            <a:pPr>
              <a:lnSpc>
                <a:spcPct val="100000"/>
              </a:lnSpc>
              <a:spcBef>
                <a:spcPts val="519"/>
              </a:spcBef>
            </a:pPr>
            <a:r>
              <a:rPr lang="ru-RU" sz="2800" b="0" strike="noStrike" spc="-1" dirty="0" smtClean="0"/>
              <a:t>Польский </a:t>
            </a:r>
            <a:r>
              <a:rPr lang="ru-RU" sz="2800" b="0" strike="noStrike" spc="-1" dirty="0"/>
              <a:t>писатель </a:t>
            </a:r>
            <a:r>
              <a:rPr lang="ru-RU" sz="2800" b="1" strike="noStrike" spc="-1" dirty="0" err="1"/>
              <a:t>Януш</a:t>
            </a:r>
            <a:r>
              <a:rPr lang="ru-RU" sz="2800" b="1" strike="noStrike" spc="-1" dirty="0"/>
              <a:t> Вишневский</a:t>
            </a:r>
            <a:r>
              <a:rPr lang="ru-RU" sz="2800" b="0" strike="noStrike" spc="-1" dirty="0"/>
              <a:t> в популярном романе </a:t>
            </a:r>
            <a:r>
              <a:rPr lang="ru-RU" sz="2800" b="1" strike="noStrike" spc="-1" dirty="0"/>
              <a:t>“Одиночество в </a:t>
            </a:r>
            <a:r>
              <a:rPr lang="ru-RU" sz="2800" b="1" strike="noStrike" spc="-1" dirty="0" smtClean="0"/>
              <a:t>сети”рассказывает о героях </a:t>
            </a:r>
            <a:r>
              <a:rPr lang="ru-RU" sz="2800" b="0" strike="noStrike" spc="-1" dirty="0" smtClean="0"/>
              <a:t>, </a:t>
            </a:r>
            <a:r>
              <a:rPr lang="ru-RU" sz="2800" b="0" strike="noStrike" spc="-1" dirty="0" err="1" smtClean="0"/>
              <a:t>которыеиспользуют</a:t>
            </a:r>
            <a:r>
              <a:rPr lang="ru-RU" sz="2800" b="0" strike="noStrike" spc="-1" dirty="0" smtClean="0"/>
              <a:t> </a:t>
            </a:r>
            <a:r>
              <a:rPr lang="ru-RU" sz="2800" b="0" strike="noStrike" spc="-1" dirty="0"/>
              <a:t>возможности цифровых технологий для межличностного общения, не задумываясь об опасности погрузиться в мир виртуальной реальности, позабыв о существовании реальности.</a:t>
            </a:r>
          </a:p>
          <a:p>
            <a:pPr>
              <a:lnSpc>
                <a:spcPct val="100000"/>
              </a:lnSpc>
              <a:spcBef>
                <a:spcPts val="519"/>
              </a:spcBef>
            </a:pPr>
            <a:r>
              <a:rPr lang="ru-RU" sz="2800" b="0" strike="noStrike" spc="-1" dirty="0"/>
              <a:t> В романе мужчина и женщина знакомятся </a:t>
            </a:r>
            <a:r>
              <a:rPr lang="ru-RU" sz="2800" b="0" strike="noStrike" spc="-1" dirty="0" err="1"/>
              <a:t>онлайн</a:t>
            </a:r>
            <a:r>
              <a:rPr lang="ru-RU" sz="2800" b="0" strike="noStrike" spc="-1" dirty="0"/>
              <a:t> и влюбляются по переписке, создавая историю любви, которой на самом деле не существует. В виртуальном пространстве воплощаются в жизнь любые фантазии и желания, в то время как в реальной жизни ничего не происходит. По сути два человека тратят драгоценное время на иллюзии, придумывая реальность, как герои “Матрицы”, пока их настоящая жизнь проходит мимо, бессмысленно и бесцельно. </a:t>
            </a:r>
            <a:r>
              <a:rPr lang="ru-RU" sz="2800" b="0" strike="noStrike" spc="-1" dirty="0" err="1"/>
              <a:t>Януш</a:t>
            </a:r>
            <a:r>
              <a:rPr lang="ru-RU" sz="2800" b="0" strike="noStrike" spc="-1" dirty="0"/>
              <a:t> Вишневский акцентирует внимание на том, как легко принять реальность за фантазию, особенно при помощи цифровых технологий.</a:t>
            </a:r>
          </a:p>
          <a:p>
            <a:pPr>
              <a:lnSpc>
                <a:spcPct val="100000"/>
              </a:lnSpc>
              <a:spcBef>
                <a:spcPts val="479"/>
              </a:spcBef>
            </a:pPr>
            <a:endParaRPr lang="ru-RU" sz="2600" b="0" strike="noStrike" spc="-1" dirty="0">
              <a:latin typeface="Arial"/>
            </a:endParaRPr>
          </a:p>
        </p:txBody>
      </p:sp>
      <p:pic>
        <p:nvPicPr>
          <p:cNvPr id="183" name="Picture 2" descr="https://cdn1.ozone.ru/multimedia/1036582583.jpg"/>
          <p:cNvPicPr/>
          <p:nvPr/>
        </p:nvPicPr>
        <p:blipFill>
          <a:blip r:embed="rId3" cstate="print"/>
          <a:stretch/>
        </p:blipFill>
        <p:spPr>
          <a:xfrm>
            <a:off x="5224320" y="764640"/>
            <a:ext cx="3738240" cy="5626080"/>
          </a:xfrm>
          <a:prstGeom prst="rect">
            <a:avLst/>
          </a:prstGeom>
          <a:ln>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p:txBody>
          <a:bodyPr/>
          <a:lstStyle/>
          <a:p>
            <a:r>
              <a:rPr lang="ru-RU" dirty="0" smtClean="0"/>
              <a:t>Цитаты и афоризмы</a:t>
            </a:r>
            <a:endParaRPr lang="ru-RU" dirty="0"/>
          </a:p>
        </p:txBody>
      </p:sp>
      <p:sp>
        <p:nvSpPr>
          <p:cNvPr id="3" name="Содержимое 2"/>
          <p:cNvSpPr>
            <a:spLocks noGrp="1"/>
          </p:cNvSpPr>
          <p:nvPr>
            <p:ph idx="1"/>
          </p:nvPr>
        </p:nvSpPr>
        <p:spPr/>
        <p:txBody>
          <a:bodyPr>
            <a:noAutofit/>
          </a:bodyPr>
          <a:lstStyle/>
          <a:p>
            <a:pPr>
              <a:lnSpc>
                <a:spcPct val="120000"/>
              </a:lnSpc>
            </a:pPr>
            <a:r>
              <a:rPr lang="ru-RU" sz="1400" dirty="0" smtClean="0"/>
              <a:t>Я не считаю хорошим и пригодным иностранные слова, если только их можно заменить чисто русскими или более обруселыми. Надо беречь наш богатый и прекрасный язык от порчи. —  Н. Лесков, русский </a:t>
            </a:r>
            <a:r>
              <a:rPr lang="ru-RU" sz="1400" dirty="0" smtClean="0"/>
              <a:t>писатель</a:t>
            </a:r>
            <a:endParaRPr lang="ru-RU" sz="1400" dirty="0" smtClean="0"/>
          </a:p>
          <a:p>
            <a:pPr>
              <a:lnSpc>
                <a:spcPct val="120000"/>
              </a:lnSpc>
            </a:pPr>
            <a:r>
              <a:rPr lang="ru-RU" sz="1400" dirty="0" smtClean="0"/>
              <a:t>Русский язык —  </a:t>
            </a:r>
            <a:r>
              <a:rPr lang="ru-RU" sz="1400" dirty="0" err="1" smtClean="0"/>
              <a:t>язык</a:t>
            </a:r>
            <a:r>
              <a:rPr lang="ru-RU" sz="1400" dirty="0" smtClean="0"/>
              <a:t>, созданный для поэзии, он необычайно богат и примечателен главным образом тонкостью оттенков. —  П. Мериме, французский </a:t>
            </a:r>
            <a:r>
              <a:rPr lang="ru-RU" sz="1400" dirty="0" smtClean="0"/>
              <a:t>писатель</a:t>
            </a:r>
            <a:endParaRPr lang="ru-RU" sz="1400" dirty="0" smtClean="0"/>
          </a:p>
          <a:p>
            <a:pPr>
              <a:lnSpc>
                <a:spcPct val="120000"/>
              </a:lnSpc>
            </a:pPr>
            <a:r>
              <a:rPr lang="ru-RU" sz="1400" dirty="0" smtClean="0"/>
              <a:t>Истинная любовь к своей стране немыслима без любви к своему языку. — К. Паустовский</a:t>
            </a:r>
          </a:p>
          <a:p>
            <a:pPr>
              <a:lnSpc>
                <a:spcPct val="120000"/>
              </a:lnSpc>
            </a:pPr>
            <a:r>
              <a:rPr lang="ru-RU" sz="1400" dirty="0" smtClean="0"/>
              <a:t>По отношению каждого человека к своему языку можно совершенно точно судить не только о его культурном уровне, но и о его гражданской ценности. — К. Паустовский, русский  и советский писатель</a:t>
            </a:r>
          </a:p>
          <a:p>
            <a:pPr>
              <a:lnSpc>
                <a:spcPct val="120000"/>
              </a:lnSpc>
            </a:pPr>
            <a:r>
              <a:rPr lang="ru-RU" sz="1400" dirty="0" smtClean="0"/>
              <a:t>Нравственность человека видна в его отношении к слову. — Л. Н. Толстой , русский писатель</a:t>
            </a:r>
          </a:p>
          <a:p>
            <a:pPr>
              <a:lnSpc>
                <a:spcPct val="120000"/>
              </a:lnSpc>
            </a:pPr>
            <a:r>
              <a:rPr lang="ru-RU" sz="1400" dirty="0" smtClean="0"/>
              <a:t>Восприятие чужих слов, а особливо без необходимости, есть не обогащение, но порча языка! —</a:t>
            </a:r>
          </a:p>
          <a:p>
            <a:pPr>
              <a:lnSpc>
                <a:spcPct val="120000"/>
              </a:lnSpc>
              <a:buNone/>
            </a:pPr>
            <a:r>
              <a:rPr lang="ru-RU" sz="1400" dirty="0" smtClean="0"/>
              <a:t> А. П. Сумароков,  русский поэт, драматург и литературный критик</a:t>
            </a:r>
          </a:p>
          <a:p>
            <a:pPr>
              <a:lnSpc>
                <a:spcPct val="120000"/>
              </a:lnSpc>
            </a:pPr>
            <a:r>
              <a:rPr lang="ru-RU" sz="1400" dirty="0" smtClean="0"/>
              <a:t>Невоздержанный язык — худшее из зол.- Еврипид, древнегреческий драматург.</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Цитаты и афоризмы</a:t>
            </a:r>
            <a:endParaRPr lang="ru-RU" dirty="0"/>
          </a:p>
        </p:txBody>
      </p:sp>
      <p:sp>
        <p:nvSpPr>
          <p:cNvPr id="3" name="Содержимое 2"/>
          <p:cNvSpPr>
            <a:spLocks noGrp="1"/>
          </p:cNvSpPr>
          <p:nvPr>
            <p:ph idx="1"/>
          </p:nvPr>
        </p:nvSpPr>
        <p:spPr/>
        <p:txBody>
          <a:bodyPr/>
          <a:lstStyle/>
          <a:p>
            <a:r>
              <a:rPr lang="ru-RU" sz="1600" dirty="0" smtClean="0"/>
              <a:t>Величайшее богатство народа — его язык. -М.А.Шолохов, русский и советский писатель</a:t>
            </a:r>
          </a:p>
          <a:p>
            <a:r>
              <a:rPr lang="ru-RU" sz="1600" dirty="0" smtClean="0"/>
              <a:t>Каков человек, такова и его речь. – Сократ, древнегреческий философ</a:t>
            </a:r>
          </a:p>
          <a:p>
            <a:r>
              <a:rPr lang="ru-RU" sz="1600" dirty="0" smtClean="0"/>
              <a:t>Злой язык — признак злого сердца. -  </a:t>
            </a:r>
            <a:r>
              <a:rPr lang="ru-RU" sz="1600" dirty="0" err="1" smtClean="0"/>
              <a:t>Публилий</a:t>
            </a:r>
            <a:r>
              <a:rPr lang="ru-RU" sz="1600" dirty="0" smtClean="0"/>
              <a:t> Сир, римский поэт и драматург</a:t>
            </a:r>
          </a:p>
          <a:p>
            <a:r>
              <a:rPr lang="ru-RU" sz="1600" dirty="0" smtClean="0"/>
              <a:t>Как человека можно распознать по обществу, в котором он вращается, так о нем можно судить и по языку, которым он выражается. -Д.Свифт, английский писатель</a:t>
            </a:r>
          </a:p>
          <a:p>
            <a:r>
              <a:rPr lang="ru-RU" sz="1600" dirty="0" smtClean="0"/>
              <a:t>Дивишься драгоценности нашего языка: что ни звук, то и подарок: все зернисто, крупно, как сам жемчуг, и, право, иное названье еще драгоценней самой вещи.-</a:t>
            </a:r>
          </a:p>
          <a:p>
            <a:pPr>
              <a:buNone/>
            </a:pPr>
            <a:r>
              <a:rPr lang="ru-RU" sz="1600" dirty="0" smtClean="0"/>
              <a:t>      Н. В.Гоголь, русский прозаик, драматург</a:t>
            </a:r>
          </a:p>
          <a:p>
            <a:r>
              <a:rPr lang="ru-RU" sz="1600" dirty="0" smtClean="0"/>
              <a:t>   </a:t>
            </a:r>
            <a:r>
              <a:rPr lang="ru-RU" sz="1600" dirty="0" smtClean="0"/>
              <a:t>Одно </a:t>
            </a:r>
            <a:r>
              <a:rPr lang="ru-RU" sz="1600" dirty="0" smtClean="0"/>
              <a:t>из главных проявлений культуры — язык. Язык не просто средство коммуникации, но прежде всего творец, созидатель. Не только культура, но и весь мир берет свое начало в Слове. -Д.С.Лихачёв, советский и российский филолог</a:t>
            </a:r>
          </a:p>
          <a:p>
            <a:r>
              <a:rPr lang="ru-RU" sz="1600" dirty="0" smtClean="0"/>
              <a:t>Язык </a:t>
            </a:r>
            <a:r>
              <a:rPr lang="ru-RU" sz="1600" dirty="0" smtClean="0"/>
              <a:t>— лучший посредник для установления дружбы и согласия. -Эразм </a:t>
            </a:r>
            <a:r>
              <a:rPr lang="ru-RU" sz="1600" dirty="0" err="1" smtClean="0"/>
              <a:t>Роттердамский</a:t>
            </a:r>
            <a:r>
              <a:rPr lang="ru-RU" sz="1600" dirty="0" smtClean="0"/>
              <a:t>, нидерландский учёный эпохи </a:t>
            </a:r>
            <a:r>
              <a:rPr lang="ru-RU" sz="1600" dirty="0" smtClean="0"/>
              <a:t>Возрождения</a:t>
            </a:r>
          </a:p>
          <a:p>
            <a:endParaRPr lang="ru-RU" sz="1600" dirty="0" smtClean="0"/>
          </a:p>
          <a:p>
            <a:pPr>
              <a:buNone/>
            </a:pPr>
            <a:endParaRPr lang="ru-RU" sz="1600" dirty="0" smtClean="0"/>
          </a:p>
          <a:p>
            <a:pPr>
              <a:buNone/>
            </a:pPr>
            <a:endParaRPr lang="ru-RU" sz="16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Цитаты и афоризмы</a:t>
            </a:r>
            <a:endParaRPr lang="ru-RU" dirty="0"/>
          </a:p>
        </p:txBody>
      </p:sp>
      <p:sp>
        <p:nvSpPr>
          <p:cNvPr id="3" name="Содержимое 2"/>
          <p:cNvSpPr>
            <a:spLocks noGrp="1"/>
          </p:cNvSpPr>
          <p:nvPr>
            <p:ph idx="1"/>
          </p:nvPr>
        </p:nvSpPr>
        <p:spPr/>
        <p:txBody>
          <a:bodyPr/>
          <a:lstStyle/>
          <a:p>
            <a:r>
              <a:rPr lang="ru-RU" sz="1600" dirty="0" smtClean="0"/>
              <a:t>  Как ни говори, родной язык всегда останется родным. Когда хочешь по душе, ни одного французского слова в голову не идет, а ежели хочешь блеснуть то тогда другое дело, Л.Н.Толстой</a:t>
            </a:r>
          </a:p>
          <a:p>
            <a:r>
              <a:rPr lang="ru-RU" sz="1600" dirty="0" smtClean="0"/>
              <a:t>    Изучение родного языка и владение им — это приобщение к культурно-историческому наследию своего народа, воспитание патриотизма и гражданственности, сознательного отношения к языку как явлению культуры, интереса и любви к нему , - Д.С. Лихачёв</a:t>
            </a:r>
            <a:endParaRPr lang="ru-RU"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Lst>
          </a:blip>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390364" y="116632"/>
            <a:ext cx="8363272" cy="1656184"/>
          </a:xfrm>
        </p:spPr>
        <p:txBody>
          <a:bodyPr>
            <a:normAutofit fontScale="90000"/>
          </a:bodyPr>
          <a:lstStyle/>
          <a:p>
            <a:r>
              <a:rPr lang="ru-RU" dirty="0"/>
              <a:t>Отношение человека к природе может быть положительное, а может быть </a:t>
            </a:r>
            <a:r>
              <a:rPr lang="ru-RU" dirty="0" smtClean="0"/>
              <a:t>отрицательное (</a:t>
            </a:r>
            <a:r>
              <a:rPr lang="ru-RU" dirty="0"/>
              <a:t>жестокое)</a:t>
            </a:r>
          </a:p>
        </p:txBody>
      </p:sp>
      <p:graphicFrame>
        <p:nvGraphicFramePr>
          <p:cNvPr id="8" name="Таблица 7"/>
          <p:cNvGraphicFramePr>
            <a:graphicFrameLocks noGrp="1"/>
          </p:cNvGraphicFramePr>
          <p:nvPr>
            <p:extLst>
              <p:ext uri="{D42A27DB-BD31-4B8C-83A1-F6EECF244321}">
                <p14:modId xmlns="" xmlns:p14="http://schemas.microsoft.com/office/powerpoint/2010/main" val="3307726457"/>
              </p:ext>
            </p:extLst>
          </p:nvPr>
        </p:nvGraphicFramePr>
        <p:xfrm>
          <a:off x="179512" y="1772816"/>
          <a:ext cx="8784976" cy="4892466"/>
        </p:xfrm>
        <a:graphic>
          <a:graphicData uri="http://schemas.openxmlformats.org/drawingml/2006/table">
            <a:tbl>
              <a:tblPr firstRow="1" bandRow="1">
                <a:tableStyleId>{616DA210-FB5B-4158-B5E0-FEB733F419BA}</a:tableStyleId>
              </a:tblPr>
              <a:tblGrid>
                <a:gridCol w="4392488">
                  <a:extLst>
                    <a:ext uri="{9D8B030D-6E8A-4147-A177-3AD203B41FA5}">
                      <a16:colId xmlns="" xmlns:a16="http://schemas.microsoft.com/office/drawing/2014/main" val="4048531063"/>
                    </a:ext>
                  </a:extLst>
                </a:gridCol>
                <a:gridCol w="4392488">
                  <a:extLst>
                    <a:ext uri="{9D8B030D-6E8A-4147-A177-3AD203B41FA5}">
                      <a16:colId xmlns="" xmlns:a16="http://schemas.microsoft.com/office/drawing/2014/main" val="2280785163"/>
                    </a:ext>
                  </a:extLst>
                </a:gridCol>
              </a:tblGrid>
              <a:tr h="682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Положительное </a:t>
                      </a:r>
                      <a:endParaRPr lang="ru-RU" sz="24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Отрицательное, негативное отношение человека к природе</a:t>
                      </a:r>
                      <a:endParaRPr lang="ru-RU" sz="2400" b="1" dirty="0" smtClean="0"/>
                    </a:p>
                  </a:txBody>
                  <a:tcPr/>
                </a:tc>
                <a:extLst>
                  <a:ext uri="{0D108BD9-81ED-4DB2-BD59-A6C34878D82A}">
                    <a16:rowId xmlns="" xmlns:a16="http://schemas.microsoft.com/office/drawing/2014/main" val="2163617577"/>
                  </a:ext>
                </a:extLst>
              </a:tr>
              <a:tr h="389868">
                <a:tc>
                  <a:txBody>
                    <a:bodyPr/>
                    <a:lstStyle/>
                    <a:p>
                      <a:pPr algn="ctr"/>
                      <a:r>
                        <a:rPr lang="ru-RU" dirty="0" smtClean="0"/>
                        <a:t>Единение с природой</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Загрязнение окружающей среды</a:t>
                      </a:r>
                    </a:p>
                  </a:txBody>
                  <a:tcPr/>
                </a:tc>
                <a:extLst>
                  <a:ext uri="{0D108BD9-81ED-4DB2-BD59-A6C34878D82A}">
                    <a16:rowId xmlns="" xmlns:a16="http://schemas.microsoft.com/office/drawing/2014/main" val="1289444470"/>
                  </a:ext>
                </a:extLst>
              </a:tr>
              <a:tr h="3898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Постижение прекрасного</a:t>
                      </a:r>
                    </a:p>
                  </a:txBody>
                  <a:tcPr/>
                </a:tc>
                <a:tc>
                  <a:txBody>
                    <a:bodyPr/>
                    <a:lstStyle/>
                    <a:p>
                      <a:pPr algn="ctr"/>
                      <a:r>
                        <a:rPr lang="ru-RU" dirty="0" smtClean="0"/>
                        <a:t>Вырубка леса</a:t>
                      </a:r>
                      <a:endParaRPr lang="ru-RU" dirty="0"/>
                    </a:p>
                  </a:txBody>
                  <a:tcPr/>
                </a:tc>
                <a:extLst>
                  <a:ext uri="{0D108BD9-81ED-4DB2-BD59-A6C34878D82A}">
                    <a16:rowId xmlns="" xmlns:a16="http://schemas.microsoft.com/office/drawing/2014/main" val="862878028"/>
                  </a:ext>
                </a:extLst>
              </a:tr>
              <a:tr h="974670">
                <a:tc>
                  <a:txBody>
                    <a:bodyPr/>
                    <a:lstStyle/>
                    <a:p>
                      <a:pPr algn="ctr"/>
                      <a:r>
                        <a:rPr lang="ru-RU" dirty="0" smtClean="0"/>
                        <a:t>Восстановление лесов, внедрения новых технологий очистки, организации заповедников.</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Браконьерство и неконтролируемое рыболовство</a:t>
                      </a:r>
                    </a:p>
                  </a:txBody>
                  <a:tcPr/>
                </a:tc>
                <a:extLst>
                  <a:ext uri="{0D108BD9-81ED-4DB2-BD59-A6C34878D82A}">
                    <a16:rowId xmlns="" xmlns:a16="http://schemas.microsoft.com/office/drawing/2014/main" val="3050231298"/>
                  </a:ext>
                </a:extLst>
              </a:tr>
              <a:tr h="6822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Разумное, рациональное использование ресурсов.</a:t>
                      </a:r>
                    </a:p>
                  </a:txBody>
                  <a:tcPr/>
                </a:tc>
                <a:tc>
                  <a:txBody>
                    <a:bodyPr/>
                    <a:lstStyle/>
                    <a:p>
                      <a:pPr algn="ctr"/>
                      <a:endParaRPr lang="ru-RU" dirty="0"/>
                    </a:p>
                  </a:txBody>
                  <a:tcPr/>
                </a:tc>
                <a:extLst>
                  <a:ext uri="{0D108BD9-81ED-4DB2-BD59-A6C34878D82A}">
                    <a16:rowId xmlns="" xmlns:a16="http://schemas.microsoft.com/office/drawing/2014/main" val="532908269"/>
                  </a:ext>
                </a:extLst>
              </a:tr>
              <a:tr h="12670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Человечество должно стараться гармонизировать свою жизнедеятельность и привести ее в соответствие с законами природы.</a:t>
                      </a:r>
                    </a:p>
                  </a:txBody>
                  <a:tcPr/>
                </a:tc>
                <a:tc>
                  <a:txBody>
                    <a:bodyPr/>
                    <a:lstStyle/>
                    <a:p>
                      <a:pPr algn="ctr"/>
                      <a:endParaRPr lang="ru-RU" dirty="0"/>
                    </a:p>
                  </a:txBody>
                  <a:tcPr/>
                </a:tc>
                <a:extLst>
                  <a:ext uri="{0D108BD9-81ED-4DB2-BD59-A6C34878D82A}">
                    <a16:rowId xmlns="" xmlns:a16="http://schemas.microsoft.com/office/drawing/2014/main" val="2843054922"/>
                  </a:ext>
                </a:extLst>
              </a:tr>
            </a:tbl>
          </a:graphicData>
        </a:graphic>
      </p:graphicFrame>
    </p:spTree>
    <p:extLst>
      <p:ext uri="{BB962C8B-B14F-4D97-AF65-F5344CB8AC3E}">
        <p14:creationId xmlns="" xmlns:p14="http://schemas.microsoft.com/office/powerpoint/2010/main" val="24603737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a:t>
            </a:r>
            <a:r>
              <a:rPr lang="ru-RU" dirty="0" smtClean="0"/>
              <a:t>. </a:t>
            </a:r>
            <a:r>
              <a:rPr lang="ru-RU" dirty="0" err="1" smtClean="0"/>
              <a:t>Брэдбери</a:t>
            </a:r>
            <a:r>
              <a:rPr lang="ru-RU" dirty="0" smtClean="0"/>
              <a:t> .Рассказ </a:t>
            </a:r>
            <a:r>
              <a:rPr lang="ru-RU" dirty="0" smtClean="0"/>
              <a:t>«Вельд»</a:t>
            </a:r>
            <a:endParaRPr lang="ru-RU" dirty="0"/>
          </a:p>
        </p:txBody>
      </p:sp>
      <p:sp>
        <p:nvSpPr>
          <p:cNvPr id="3" name="Содержимое 2"/>
          <p:cNvSpPr>
            <a:spLocks noGrp="1"/>
          </p:cNvSpPr>
          <p:nvPr>
            <p:ph idx="1"/>
          </p:nvPr>
        </p:nvSpPr>
        <p:spPr/>
        <p:txBody>
          <a:bodyPr>
            <a:noAutofit/>
          </a:bodyPr>
          <a:lstStyle/>
          <a:p>
            <a:pPr>
              <a:buNone/>
            </a:pPr>
            <a:r>
              <a:rPr lang="ru-RU" sz="1600" dirty="0" smtClean="0"/>
              <a:t>		Главные герои </a:t>
            </a:r>
            <a:r>
              <a:rPr lang="ru-RU" sz="1600" dirty="0" smtClean="0"/>
              <a:t>рассказа </a:t>
            </a:r>
            <a:r>
              <a:rPr lang="ru-RU" sz="1600" dirty="0" smtClean="0"/>
              <a:t>- </a:t>
            </a:r>
            <a:r>
              <a:rPr lang="ru-RU" sz="1600" dirty="0" smtClean="0"/>
              <a:t>семья </a:t>
            </a:r>
            <a:r>
              <a:rPr lang="ru-RU" sz="1600" dirty="0" err="1" smtClean="0"/>
              <a:t>Хэдли</a:t>
            </a:r>
            <a:r>
              <a:rPr lang="ru-RU" sz="1600" dirty="0" smtClean="0"/>
              <a:t>: отец Джордж, мать Лидия, сын Питер и дочь </a:t>
            </a:r>
            <a:r>
              <a:rPr lang="ru-RU" sz="1600" dirty="0" err="1" smtClean="0"/>
              <a:t>Венди</a:t>
            </a:r>
            <a:r>
              <a:rPr lang="ru-RU" sz="1600" dirty="0" smtClean="0"/>
              <a:t> </a:t>
            </a:r>
            <a:r>
              <a:rPr lang="ru-RU" sz="1600" dirty="0" smtClean="0"/>
              <a:t>живут </a:t>
            </a:r>
            <a:r>
              <a:rPr lang="ru-RU" sz="1600" dirty="0" smtClean="0"/>
              <a:t>в </a:t>
            </a:r>
            <a:r>
              <a:rPr lang="ru-RU" sz="1600" dirty="0" smtClean="0"/>
              <a:t> умном доме </a:t>
            </a:r>
            <a:r>
              <a:rPr lang="ru-RU" sz="1600" dirty="0" smtClean="0"/>
              <a:t>с многообещающим названием «Всё для счастья» </a:t>
            </a:r>
            <a:r>
              <a:rPr lang="ru-RU" sz="1600" dirty="0" smtClean="0"/>
              <a:t>.</a:t>
            </a:r>
            <a:r>
              <a:rPr lang="ru-RU" sz="1600" dirty="0" smtClean="0"/>
              <a:t> Родители, любя своих детей и желая их порадовать, купили им в своем «Доме счастья» чудо-комнату, все стены которой представляли собой мониторы компьютера. Комната могла воспроизводить на своих стенах любой пейзаж, любые картины и сцены, которые только воображали дети.</a:t>
            </a:r>
            <a:r>
              <a:rPr lang="ru-RU" sz="1600" dirty="0" smtClean="0"/>
              <a:t> </a:t>
            </a:r>
            <a:r>
              <a:rPr lang="ru-RU" sz="1600" dirty="0" smtClean="0"/>
              <a:t>Детская комната стала для них матерью и отцом, оказалась в их жизни куда важнее подлинных родителей”.</a:t>
            </a:r>
            <a:r>
              <a:rPr lang="ru-RU" sz="1600" dirty="0" smtClean="0"/>
              <a:t>Дети</a:t>
            </a:r>
            <a:r>
              <a:rPr lang="ru-RU" sz="1600" dirty="0" smtClean="0"/>
              <a:t>, увлеченные играми в своей комнате, отстранились от родителей, они стали жить в своём выдуманном мире. Родители же чувствовали себя одинокими и взволнованными, они поняли, что игры развили в детях жесткость и агрессию. </a:t>
            </a:r>
            <a:r>
              <a:rPr lang="ru-RU" sz="1600" dirty="0" smtClean="0"/>
              <a:t>Злость </a:t>
            </a:r>
            <a:r>
              <a:rPr lang="ru-RU" sz="1600" dirty="0" smtClean="0"/>
              <a:t>и негодование у детей вызывает запрет </a:t>
            </a:r>
            <a:r>
              <a:rPr lang="ru-RU" sz="1600" dirty="0" smtClean="0"/>
              <a:t>родителей на виртуальную комнату. </a:t>
            </a:r>
            <a:r>
              <a:rPr lang="ru-RU" sz="1600" dirty="0" smtClean="0"/>
              <a:t>Детская ненависть и злоба приводит к смерти самых близких людей.</a:t>
            </a:r>
            <a:br>
              <a:rPr lang="ru-RU" sz="1600" dirty="0" smtClean="0"/>
            </a:br>
            <a:r>
              <a:rPr lang="ru-RU" sz="1600" dirty="0" smtClean="0"/>
              <a:t> </a:t>
            </a:r>
            <a:r>
              <a:rPr lang="ru-RU" sz="1600" dirty="0" smtClean="0"/>
              <a:t> </a:t>
            </a:r>
            <a:r>
              <a:rPr lang="ru-RU" sz="1600" dirty="0" smtClean="0"/>
              <a:t>	</a:t>
            </a:r>
            <a:r>
              <a:rPr lang="ru-RU" sz="1600" dirty="0" err="1" smtClean="0"/>
              <a:t>Венди</a:t>
            </a:r>
            <a:r>
              <a:rPr lang="ru-RU" sz="1600" dirty="0" smtClean="0"/>
              <a:t> </a:t>
            </a:r>
            <a:r>
              <a:rPr lang="ru-RU" sz="1600" dirty="0" smtClean="0"/>
              <a:t>и </a:t>
            </a:r>
            <a:r>
              <a:rPr lang="ru-RU" sz="1600" dirty="0" smtClean="0"/>
              <a:t>Питер готовы убить своих </a:t>
            </a:r>
            <a:r>
              <a:rPr lang="ru-RU" sz="1600" dirty="0" smtClean="0"/>
              <a:t>родителей за то, то те отключили </a:t>
            </a:r>
            <a:r>
              <a:rPr lang="ru-RU" sz="1600" dirty="0" smtClean="0"/>
              <a:t> виртуальную </a:t>
            </a:r>
            <a:r>
              <a:rPr lang="ru-RU" sz="1600" dirty="0" smtClean="0"/>
              <a:t>комнату, проецирующую их </a:t>
            </a:r>
            <a:r>
              <a:rPr lang="ru-RU" sz="1600" dirty="0" smtClean="0"/>
              <a:t>фантазии. </a:t>
            </a:r>
            <a:r>
              <a:rPr lang="ru-RU" sz="1600" dirty="0" smtClean="0"/>
              <a:t>Они </a:t>
            </a:r>
            <a:r>
              <a:rPr lang="ru-RU" sz="1600" dirty="0" smtClean="0"/>
              <a:t>способны  </a:t>
            </a:r>
            <a:r>
              <a:rPr lang="ru-RU" sz="1600" dirty="0" smtClean="0"/>
              <a:t>пойти на крайние меры, лишь бы сохранить возможность общения с виртуальной действительностью</a:t>
            </a:r>
            <a:r>
              <a:rPr lang="ru-RU" sz="1600" dirty="0" smtClean="0"/>
              <a:t>.</a:t>
            </a:r>
            <a:r>
              <a:rPr lang="ru-RU" sz="1600" dirty="0" smtClean="0"/>
              <a:t> </a:t>
            </a:r>
            <a:endParaRPr lang="ru-RU" sz="1600" dirty="0" smtClean="0"/>
          </a:p>
          <a:p>
            <a:pPr>
              <a:buNone/>
            </a:pPr>
            <a:r>
              <a:rPr lang="ru-RU" sz="1600" dirty="0" smtClean="0"/>
              <a:t>	</a:t>
            </a:r>
            <a:r>
              <a:rPr lang="ru-RU" sz="1600" b="1" dirty="0" smtClean="0"/>
              <a:t>Вывод</a:t>
            </a:r>
            <a:r>
              <a:rPr lang="ru-RU" sz="1600" dirty="0" smtClean="0"/>
              <a:t>: виртуальный мир способен </a:t>
            </a:r>
            <a:r>
              <a:rPr lang="ru-RU" sz="1600" dirty="0" smtClean="0"/>
              <a:t>поработить </a:t>
            </a:r>
            <a:r>
              <a:rPr lang="ru-RU" sz="1600" dirty="0" smtClean="0"/>
              <a:t>человека. </a:t>
            </a:r>
            <a:r>
              <a:rPr lang="ru-RU" sz="1600" dirty="0" smtClean="0"/>
              <a:t>Герои, супруги Джордж и Лидия, слишком поздно понимают, что потеряли </a:t>
            </a:r>
            <a:r>
              <a:rPr lang="ru-RU" sz="1600" dirty="0" smtClean="0"/>
              <a:t>живой, настоящий контакт </a:t>
            </a:r>
            <a:r>
              <a:rPr lang="ru-RU" sz="1600" dirty="0" smtClean="0"/>
              <a:t>со своими </a:t>
            </a:r>
            <a:r>
              <a:rPr lang="ru-RU" sz="1600" dirty="0" smtClean="0"/>
              <a:t>детьми</a:t>
            </a:r>
            <a:r>
              <a:rPr lang="ru-RU" sz="1600" dirty="0" smtClean="0"/>
              <a:t>,</a:t>
            </a:r>
            <a:r>
              <a:rPr lang="ru-RU" sz="1600" dirty="0" smtClean="0"/>
              <a:t> заменив реальный мир </a:t>
            </a:r>
            <a:r>
              <a:rPr lang="ru-RU" sz="1600" dirty="0" smtClean="0"/>
              <a:t>на </a:t>
            </a:r>
            <a:r>
              <a:rPr lang="ru-RU" sz="1600" dirty="0" smtClean="0"/>
              <a:t>виртуальный.</a:t>
            </a:r>
            <a:r>
              <a:rPr lang="ru-RU" sz="1600" dirty="0" smtClean="0"/>
              <a:t> Нужно всегда воспитывать детей, читая им книги, делясь жизненным опытом</a:t>
            </a:r>
            <a:r>
              <a:rPr lang="ru-RU" sz="1600" dirty="0" smtClean="0"/>
              <a:t>. Душевное </a:t>
            </a:r>
            <a:r>
              <a:rPr lang="ru-RU" sz="1600" dirty="0" smtClean="0"/>
              <a:t>родство и взаимопонимание между людьми является основой счастья</a:t>
            </a:r>
            <a:br>
              <a:rPr lang="ru-RU" sz="1600" dirty="0" smtClean="0"/>
            </a:br>
            <a:r>
              <a:rPr lang="ru-RU" sz="1600" dirty="0" smtClean="0"/>
              <a:t/>
            </a:r>
            <a:br>
              <a:rPr lang="ru-RU" sz="1600" dirty="0" smtClean="0"/>
            </a:br>
            <a:endParaRPr lang="ru-RU" sz="16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r>
              <a:rPr lang="ru-RU" dirty="0" smtClean="0"/>
              <a:t>     Пословицы и поговорки </a:t>
            </a:r>
            <a:endParaRPr lang="ru-RU" dirty="0"/>
          </a:p>
        </p:txBody>
      </p:sp>
      <p:sp>
        <p:nvSpPr>
          <p:cNvPr id="3" name="Содержимое 2"/>
          <p:cNvSpPr>
            <a:spLocks noGrp="1"/>
          </p:cNvSpPr>
          <p:nvPr>
            <p:ph idx="1"/>
          </p:nvPr>
        </p:nvSpPr>
        <p:spPr/>
        <p:txBody>
          <a:bodyPr numCol="2">
            <a:normAutofit fontScale="55000" lnSpcReduction="20000"/>
          </a:bodyPr>
          <a:lstStyle/>
          <a:p>
            <a:pPr lvl="0"/>
            <a:r>
              <a:rPr lang="ru-RU" dirty="0" smtClean="0"/>
              <a:t>Без русского языка не сколотишь и сапога.</a:t>
            </a:r>
          </a:p>
          <a:p>
            <a:pPr lvl="0"/>
            <a:r>
              <a:rPr lang="ru-RU" dirty="0" smtClean="0"/>
              <a:t>Будь своему слову господин.</a:t>
            </a:r>
          </a:p>
          <a:p>
            <a:pPr lvl="0"/>
            <a:r>
              <a:rPr lang="ru-RU" dirty="0" smtClean="0"/>
              <a:t>Где слова редки, там они вес имеют.</a:t>
            </a:r>
          </a:p>
          <a:p>
            <a:pPr lvl="0"/>
            <a:r>
              <a:rPr lang="ru-RU" dirty="0" smtClean="0"/>
              <a:t>Глупые речи – что пыль на ветру.</a:t>
            </a:r>
          </a:p>
          <a:p>
            <a:pPr lvl="0"/>
            <a:r>
              <a:rPr lang="ru-RU" dirty="0" smtClean="0"/>
              <a:t>Говори по делу, живи по совести.</a:t>
            </a:r>
          </a:p>
          <a:p>
            <a:pPr lvl="0"/>
            <a:r>
              <a:rPr lang="ru-RU" dirty="0" smtClean="0"/>
              <a:t>Доброе молчанье лучше худого ворчанья.</a:t>
            </a:r>
          </a:p>
          <a:p>
            <a:pPr lvl="0"/>
            <a:r>
              <a:rPr lang="ru-RU" dirty="0" smtClean="0"/>
              <a:t>Думай дважды, говори раз.</a:t>
            </a:r>
          </a:p>
          <a:p>
            <a:pPr lvl="0"/>
            <a:r>
              <a:rPr lang="ru-RU" dirty="0" smtClean="0"/>
              <a:t>Жало остро, а язык — острей того.</a:t>
            </a:r>
          </a:p>
          <a:p>
            <a:pPr lvl="0"/>
            <a:r>
              <a:rPr lang="ru-RU" dirty="0" smtClean="0"/>
              <a:t>Каков ум, такова и речь.</a:t>
            </a:r>
          </a:p>
          <a:p>
            <a:pPr lvl="0"/>
            <a:r>
              <a:rPr lang="ru-RU" dirty="0" smtClean="0"/>
              <a:t>Коня на вожжах удержишь, а слова с языка не воротишь.</a:t>
            </a:r>
          </a:p>
          <a:p>
            <a:pPr lvl="0"/>
            <a:r>
              <a:rPr lang="ru-RU" dirty="0" smtClean="0"/>
              <a:t>Кто ясно мыслит, тот ясно излагает.</a:t>
            </a:r>
          </a:p>
          <a:p>
            <a:pPr lvl="0"/>
            <a:r>
              <a:rPr lang="ru-RU" dirty="0" smtClean="0"/>
              <a:t>Лучше недосказать, чем пересказать.</a:t>
            </a:r>
          </a:p>
          <a:p>
            <a:pPr lvl="0"/>
            <a:r>
              <a:rPr lang="ru-RU" dirty="0" smtClean="0"/>
              <a:t>Лучше скажи мало, но хорошо.</a:t>
            </a:r>
          </a:p>
          <a:p>
            <a:pPr lvl="0"/>
            <a:r>
              <a:rPr lang="ru-RU" dirty="0" smtClean="0"/>
              <a:t>Лучше споткнуться ногою, нежели словом.</a:t>
            </a:r>
          </a:p>
          <a:p>
            <a:pPr lvl="0"/>
            <a:r>
              <a:rPr lang="ru-RU" dirty="0" smtClean="0"/>
              <a:t>Мал язык, да всем телом владеет.</a:t>
            </a:r>
          </a:p>
          <a:p>
            <a:pPr lvl="0"/>
            <a:r>
              <a:rPr lang="ru-RU" dirty="0" smtClean="0"/>
              <a:t>Невысказанное слово порой гремит, как гром.</a:t>
            </a:r>
          </a:p>
          <a:p>
            <a:pPr lvl="0"/>
            <a:r>
              <a:rPr lang="ru-RU" dirty="0" smtClean="0"/>
              <a:t>Острый язык — дарование, а длинный — наказание.</a:t>
            </a:r>
          </a:p>
          <a:p>
            <a:pPr lvl="0"/>
            <a:r>
              <a:rPr lang="ru-RU" dirty="0" smtClean="0"/>
              <a:t>Правдивое слово — как лекарство: горько, зато излечивает.</a:t>
            </a:r>
          </a:p>
          <a:p>
            <a:pPr lvl="0"/>
            <a:r>
              <a:rPr lang="ru-RU" dirty="0" smtClean="0"/>
              <a:t>Сказанное слово — потерянное, не сказанное — свое.</a:t>
            </a:r>
          </a:p>
          <a:p>
            <a:pPr lvl="0"/>
            <a:r>
              <a:rPr lang="ru-RU" dirty="0" smtClean="0"/>
              <a:t>Сперва подумай, а там и нам скажи.</a:t>
            </a:r>
          </a:p>
          <a:p>
            <a:pPr lvl="0"/>
            <a:r>
              <a:rPr lang="ru-RU" dirty="0" smtClean="0"/>
              <a:t>Старинная пословица не мимо молвится.</a:t>
            </a:r>
          </a:p>
          <a:p>
            <a:pPr lvl="0"/>
            <a:r>
              <a:rPr lang="ru-RU" dirty="0" smtClean="0"/>
              <a:t>Что написано пером, не вырубишь топором.</a:t>
            </a:r>
          </a:p>
          <a:p>
            <a:pPr lvl="0"/>
            <a:r>
              <a:rPr lang="ru-RU" dirty="0" smtClean="0"/>
              <a:t>Язык – телу якорь.</a:t>
            </a:r>
            <a:endParaRPr lang="ru-RU"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28650" y="365126"/>
            <a:ext cx="7886700" cy="1335682"/>
          </a:xfrm>
        </p:spPr>
        <p:txBody>
          <a:bodyPr>
            <a:normAutofit/>
          </a:bodyPr>
          <a:lstStyle/>
          <a:p>
            <a:r>
              <a:rPr lang="ru-RU" dirty="0" smtClean="0"/>
              <a:t>Темы</a:t>
            </a:r>
            <a:endParaRPr lang="ru-RU" dirty="0"/>
          </a:p>
        </p:txBody>
      </p:sp>
      <p:sp>
        <p:nvSpPr>
          <p:cNvPr id="3" name="Содержимое 2"/>
          <p:cNvSpPr>
            <a:spLocks noGrp="1"/>
          </p:cNvSpPr>
          <p:nvPr>
            <p:ph idx="1"/>
          </p:nvPr>
        </p:nvSpPr>
        <p:spPr/>
        <p:txBody>
          <a:bodyPr numCol="1">
            <a:normAutofit fontScale="85000" lnSpcReduction="20000"/>
          </a:bodyPr>
          <a:lstStyle/>
          <a:p>
            <a:pPr lvl="0"/>
            <a:r>
              <a:rPr lang="ru-RU" dirty="0" smtClean="0"/>
              <a:t>Согласны ли вы с мнением Д. Лихачёва что «язык человека – это его мировоззрение и его поведение»?</a:t>
            </a:r>
          </a:p>
          <a:p>
            <a:pPr lvl="0"/>
            <a:r>
              <a:rPr lang="ru-RU" dirty="0" smtClean="0"/>
              <a:t>Может ли виртуальное общение заменить реальное?</a:t>
            </a:r>
          </a:p>
          <a:p>
            <a:pPr lvl="0"/>
            <a:r>
              <a:rPr lang="ru-RU" dirty="0" smtClean="0"/>
              <a:t>Реальное и виртуальное общение: в чём преимущество?</a:t>
            </a:r>
          </a:p>
          <a:p>
            <a:pPr lvl="0"/>
            <a:r>
              <a:rPr lang="ru-RU" dirty="0" smtClean="0"/>
              <a:t>Наша речь - важнейшая часть не только нашего поведения, но и нашей личности, нашей души, ума. </a:t>
            </a:r>
          </a:p>
          <a:p>
            <a:pPr lvl="0"/>
            <a:r>
              <a:rPr lang="ru-RU" dirty="0" smtClean="0"/>
              <a:t>Читатель проникает в мир образов художественного произведения через его слово.</a:t>
            </a:r>
          </a:p>
          <a:p>
            <a:pPr lvl="0"/>
            <a:r>
              <a:rPr lang="ru-RU" dirty="0" smtClean="0"/>
              <a:t>Согласны ли вы с мнением В. Г. Короленко, что «русский язык обладает всеми средствами для выражения самых тонких ощущений и оттенков мыслей»?</a:t>
            </a:r>
          </a:p>
          <a:p>
            <a:pPr lvl="0"/>
            <a:r>
              <a:rPr lang="ru-RU" dirty="0" smtClean="0"/>
              <a:t>Почему важно серьёзно относиться к сказанным словам</a:t>
            </a:r>
            <a:r>
              <a:rPr lang="ru-RU" dirty="0" smtClean="0"/>
              <a:t>?</a:t>
            </a:r>
            <a:endParaRPr lang="ru-RU"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383784"/>
            <a:ext cx="9144793" cy="6090432"/>
          </a:xfrm>
          <a:prstGeom prst="rect">
            <a:avLst/>
          </a:prstGeom>
        </p:spPr>
      </p:pic>
      <p:sp>
        <p:nvSpPr>
          <p:cNvPr id="2" name="Заголовок 1"/>
          <p:cNvSpPr>
            <a:spLocks noGrp="1"/>
          </p:cNvSpPr>
          <p:nvPr>
            <p:ph type="title"/>
          </p:nvPr>
        </p:nvSpPr>
        <p:spPr>
          <a:xfrm>
            <a:off x="628650" y="365126"/>
            <a:ext cx="7886700" cy="1335682"/>
          </a:xfrm>
        </p:spPr>
        <p:txBody>
          <a:bodyPr>
            <a:normAutofit/>
          </a:bodyPr>
          <a:lstStyle/>
          <a:p>
            <a:r>
              <a:rPr lang="ru-RU" dirty="0" smtClean="0"/>
              <a:t>Темы</a:t>
            </a:r>
            <a:endParaRPr lang="ru-RU" dirty="0"/>
          </a:p>
        </p:txBody>
      </p:sp>
      <p:sp>
        <p:nvSpPr>
          <p:cNvPr id="3" name="Содержимое 2"/>
          <p:cNvSpPr>
            <a:spLocks noGrp="1"/>
          </p:cNvSpPr>
          <p:nvPr>
            <p:ph idx="1"/>
          </p:nvPr>
        </p:nvSpPr>
        <p:spPr/>
        <p:txBody>
          <a:bodyPr numCol="1">
            <a:normAutofit fontScale="70000" lnSpcReduction="20000"/>
          </a:bodyPr>
          <a:lstStyle/>
          <a:p>
            <a:pPr lvl="0"/>
            <a:r>
              <a:rPr lang="ru-RU" dirty="0" smtClean="0"/>
              <a:t>Как </a:t>
            </a:r>
            <a:r>
              <a:rPr lang="ru-RU" dirty="0" smtClean="0"/>
              <a:t>вы понимаете строки А. Ахматовой: « О, есть неповторимые слова, кто их сказал- истратил слишком много»?</a:t>
            </a:r>
          </a:p>
          <a:p>
            <a:pPr lvl="0"/>
            <a:r>
              <a:rPr lang="ru-RU" dirty="0" smtClean="0"/>
              <a:t>Как вы оцениваете совет Ф. М. Достоевского : «Чем лучше человек знает родной язык, тем он будет счастливее, крепче, спокойнее духом и , конечно, умнее»?</a:t>
            </a:r>
          </a:p>
          <a:p>
            <a:pPr lvl="0"/>
            <a:r>
              <a:rPr lang="ru-RU" dirty="0" smtClean="0"/>
              <a:t>Слово - это поступок.</a:t>
            </a:r>
          </a:p>
          <a:p>
            <a:pPr lvl="0"/>
            <a:r>
              <a:rPr lang="ru-RU" dirty="0" smtClean="0"/>
              <a:t>Речевая культура человека - зеркало его внутренней культуры.</a:t>
            </a:r>
          </a:p>
          <a:p>
            <a:pPr lvl="0"/>
            <a:r>
              <a:rPr lang="ru-RU" dirty="0" smtClean="0"/>
              <a:t>Почему мы гордимся родным языком?</a:t>
            </a:r>
          </a:p>
          <a:p>
            <a:pPr lvl="0"/>
            <a:r>
              <a:rPr lang="ru-RU" dirty="0" smtClean="0"/>
              <a:t>Как вы понимаете строки А. Ахматовой: «Шиповник так благоухал, что даже превратился в слово, и встретить я была готова моей судьбы девятый вал»?</a:t>
            </a:r>
          </a:p>
          <a:p>
            <a:pPr lvl="0"/>
            <a:r>
              <a:rPr lang="ru-RU" dirty="0" smtClean="0"/>
              <a:t>Согласны ли вы с мыслью писателя В.Белова о том, что «богатый…живой разговорный язык – главный признак духовно полноценной личности?</a:t>
            </a:r>
          </a:p>
          <a:p>
            <a:pPr lvl="0"/>
            <a:r>
              <a:rPr lang="ru-RU" dirty="0" smtClean="0"/>
              <a:t>В чём заключается волшебная сила слова?</a:t>
            </a:r>
            <a:endParaRPr lang="ru-RU"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97" y="383784"/>
            <a:ext cx="9144793" cy="6090432"/>
          </a:xfrm>
          <a:prstGeom prst="rect">
            <a:avLst/>
          </a:prstGeom>
        </p:spPr>
      </p:pic>
      <p:sp>
        <p:nvSpPr>
          <p:cNvPr id="5" name="Заголовок 4"/>
          <p:cNvSpPr>
            <a:spLocks noGrp="1"/>
          </p:cNvSpPr>
          <p:nvPr>
            <p:ph type="title"/>
          </p:nvPr>
        </p:nvSpPr>
        <p:spPr>
          <a:xfrm>
            <a:off x="628650" y="116632"/>
            <a:ext cx="7886700" cy="1325563"/>
          </a:xfrm>
        </p:spPr>
        <p:txBody>
          <a:bodyPr/>
          <a:lstStyle/>
          <a:p>
            <a:pPr algn="ctr"/>
            <a:r>
              <a:rPr lang="ru-RU" dirty="0"/>
              <a:t>Список литературы</a:t>
            </a:r>
          </a:p>
        </p:txBody>
      </p:sp>
      <p:sp>
        <p:nvSpPr>
          <p:cNvPr id="6" name="Объект 5"/>
          <p:cNvSpPr>
            <a:spLocks noGrp="1"/>
          </p:cNvSpPr>
          <p:nvPr>
            <p:ph idx="1"/>
          </p:nvPr>
        </p:nvSpPr>
        <p:spPr>
          <a:xfrm>
            <a:off x="457200" y="1214422"/>
            <a:ext cx="8229600" cy="4911741"/>
          </a:xfrm>
        </p:spPr>
        <p:txBody>
          <a:bodyPr numCol="2">
            <a:normAutofit fontScale="32500" lnSpcReduction="20000"/>
          </a:bodyPr>
          <a:lstStyle/>
          <a:p>
            <a:pPr marL="174625" indent="0">
              <a:lnSpc>
                <a:spcPct val="120000"/>
              </a:lnSpc>
              <a:buFont typeface="+mj-lt"/>
              <a:buAutoNum type="arabicPeriod"/>
            </a:pPr>
            <a:r>
              <a:rPr lang="ru-RU" sz="4000" dirty="0" smtClean="0">
                <a:latin typeface="Comic Sans MS" pitchFamily="66" charset="0"/>
              </a:rPr>
              <a:t>Д.И Фонвизин. «Недоросль»</a:t>
            </a:r>
            <a:endParaRPr lang="ru-RU" sz="4000" dirty="0">
              <a:latin typeface="Comic Sans MS" pitchFamily="66" charset="0"/>
            </a:endParaRPr>
          </a:p>
          <a:p>
            <a:pPr marL="174625" indent="0">
              <a:lnSpc>
                <a:spcPct val="120000"/>
              </a:lnSpc>
              <a:buNone/>
            </a:pPr>
            <a:r>
              <a:rPr lang="ru-RU" sz="4000" dirty="0" smtClean="0">
                <a:latin typeface="Comic Sans MS" pitchFamily="66" charset="0"/>
              </a:rPr>
              <a:t>2. А.С.Грибоедов. «Горе от ума»</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a:t>
            </a:r>
            <a:r>
              <a:rPr lang="ru-RU" sz="4000" dirty="0" smtClean="0">
                <a:latin typeface="Comic Sans MS" pitchFamily="66" charset="0"/>
              </a:rPr>
              <a:t>А.С.Пушкин</a:t>
            </a:r>
            <a:r>
              <a:rPr lang="ru-RU" sz="4000" dirty="0" smtClean="0">
                <a:latin typeface="Comic Sans MS" pitchFamily="66" charset="0"/>
              </a:rPr>
              <a:t>.</a:t>
            </a:r>
            <a:r>
              <a:rPr lang="ru-RU" sz="4000" dirty="0" smtClean="0">
                <a:latin typeface="Comic Sans MS" pitchFamily="66" charset="0"/>
              </a:rPr>
              <a:t> </a:t>
            </a:r>
            <a:r>
              <a:rPr lang="ru-RU" sz="4000" dirty="0">
                <a:latin typeface="Comic Sans MS" pitchFamily="66" charset="0"/>
              </a:rPr>
              <a:t>«Евгений Онегин»</a:t>
            </a:r>
          </a:p>
          <a:p>
            <a:pPr marL="174625" indent="0">
              <a:lnSpc>
                <a:spcPct val="120000"/>
              </a:lnSpc>
              <a:buFont typeface="+mj-lt"/>
              <a:buAutoNum type="arabicPeriod"/>
            </a:pPr>
            <a:r>
              <a:rPr lang="ru-RU" sz="4000" dirty="0" smtClean="0">
                <a:latin typeface="Comic Sans MS" pitchFamily="66" charset="0"/>
              </a:rPr>
              <a:t> Л.Н</a:t>
            </a:r>
            <a:r>
              <a:rPr lang="ru-RU" sz="4000" dirty="0">
                <a:latin typeface="Comic Sans MS" pitchFamily="66" charset="0"/>
              </a:rPr>
              <a:t>. </a:t>
            </a:r>
            <a:r>
              <a:rPr lang="ru-RU" sz="4000" dirty="0" smtClean="0">
                <a:latin typeface="Comic Sans MS" pitchFamily="66" charset="0"/>
              </a:rPr>
              <a:t>Толстой. </a:t>
            </a:r>
            <a:r>
              <a:rPr lang="ru-RU" sz="4000" dirty="0">
                <a:latin typeface="Comic Sans MS" pitchFamily="66" charset="0"/>
              </a:rPr>
              <a:t>"Война и мир</a:t>
            </a:r>
            <a:r>
              <a:rPr lang="ru-RU" sz="4000" dirty="0" smtClean="0">
                <a:latin typeface="Comic Sans MS" pitchFamily="66" charset="0"/>
              </a:rPr>
              <a:t>"</a:t>
            </a:r>
            <a:endParaRPr lang="ru-RU" sz="4000" dirty="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И</a:t>
            </a:r>
            <a:r>
              <a:rPr lang="ru-RU" sz="4000" dirty="0">
                <a:latin typeface="Comic Sans MS" pitchFamily="66" charset="0"/>
              </a:rPr>
              <a:t>. </a:t>
            </a:r>
            <a:r>
              <a:rPr lang="ru-RU" sz="4000" dirty="0" smtClean="0">
                <a:latin typeface="Comic Sans MS" pitchFamily="66" charset="0"/>
              </a:rPr>
              <a:t>Тургенев</a:t>
            </a:r>
            <a:r>
              <a:rPr lang="ru-RU" sz="4000" b="1" dirty="0" smtClean="0">
                <a:latin typeface="Comic Sans MS" pitchFamily="66" charset="0"/>
              </a:rPr>
              <a:t> </a:t>
            </a:r>
            <a:r>
              <a:rPr lang="ru-RU" sz="4000" dirty="0" smtClean="0">
                <a:latin typeface="Comic Sans MS" pitchFamily="66" charset="0"/>
              </a:rPr>
              <a:t>.</a:t>
            </a:r>
            <a:r>
              <a:rPr lang="ru-RU" sz="4000" dirty="0" smtClean="0">
                <a:latin typeface="Comic Sans MS" pitchFamily="66" charset="0"/>
              </a:rPr>
              <a:t>Стихотворение в прозе»Русский язык»</a:t>
            </a:r>
            <a:endParaRPr lang="ru-RU" sz="4000" dirty="0" smtClean="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a:t>
            </a:r>
            <a:r>
              <a:rPr lang="ru-RU" sz="4000" dirty="0" smtClean="0">
                <a:latin typeface="Comic Sans MS" pitchFamily="66" charset="0"/>
              </a:rPr>
              <a:t>А.Н. Островский. «Гроза»</a:t>
            </a:r>
            <a:endParaRPr lang="ru-RU" sz="4000" dirty="0" smtClean="0">
              <a:latin typeface="Comic Sans MS" pitchFamily="66" charset="0"/>
            </a:endParaRPr>
          </a:p>
          <a:p>
            <a:pPr marL="174625" indent="0">
              <a:lnSpc>
                <a:spcPct val="120000"/>
              </a:lnSpc>
              <a:buFont typeface="+mj-lt"/>
              <a:buAutoNum type="arabicPeriod"/>
            </a:pPr>
            <a:r>
              <a:rPr lang="ru-RU" sz="4000" dirty="0" smtClean="0">
                <a:latin typeface="Comic Sans MS" pitchFamily="66" charset="0"/>
              </a:rPr>
              <a:t> </a:t>
            </a:r>
            <a:r>
              <a:rPr lang="ru-RU" sz="4000" dirty="0" smtClean="0">
                <a:latin typeface="Comic Sans MS" pitchFamily="66" charset="0"/>
              </a:rPr>
              <a:t>М.Горький. «На дне»</a:t>
            </a:r>
            <a:endParaRPr lang="ru-RU" sz="4000" dirty="0">
              <a:latin typeface="Comic Sans MS" pitchFamily="66" charset="0"/>
            </a:endParaRPr>
          </a:p>
          <a:p>
            <a:pPr marL="174625" indent="0">
              <a:lnSpc>
                <a:spcPct val="120000"/>
              </a:lnSpc>
              <a:buFont typeface="+mj-lt"/>
              <a:buAutoNum type="arabicPeriod"/>
            </a:pPr>
            <a:r>
              <a:rPr lang="ru-RU" sz="4000" dirty="0" err="1" smtClean="0">
                <a:latin typeface="Comic Sans MS" pitchFamily="66" charset="0"/>
              </a:rPr>
              <a:t>Януш</a:t>
            </a:r>
            <a:r>
              <a:rPr lang="ru-RU" sz="4000" dirty="0" smtClean="0">
                <a:latin typeface="Comic Sans MS" pitchFamily="66" charset="0"/>
              </a:rPr>
              <a:t> Вишневский. «Одиночество </a:t>
            </a:r>
            <a:r>
              <a:rPr lang="ru-RU" sz="4000" dirty="0" err="1" smtClean="0">
                <a:latin typeface="Comic Sans MS" pitchFamily="66" charset="0"/>
              </a:rPr>
              <a:t>всети</a:t>
            </a:r>
            <a:r>
              <a:rPr lang="ru-RU" sz="4000" dirty="0" smtClean="0">
                <a:latin typeface="Comic Sans MS" pitchFamily="66" charset="0"/>
              </a:rPr>
              <a:t>»</a:t>
            </a:r>
          </a:p>
          <a:p>
            <a:pPr marL="174625" indent="0">
              <a:lnSpc>
                <a:spcPct val="120000"/>
              </a:lnSpc>
              <a:buNone/>
            </a:pPr>
            <a:r>
              <a:rPr lang="ru-RU" sz="4000" dirty="0" smtClean="0">
                <a:latin typeface="Comic Sans MS" pitchFamily="66" charset="0"/>
              </a:rPr>
              <a:t>7. </a:t>
            </a:r>
            <a:r>
              <a:rPr lang="ru-RU" sz="4000" dirty="0" err="1" smtClean="0">
                <a:latin typeface="Comic Sans MS" pitchFamily="66" charset="0"/>
              </a:rPr>
              <a:t>Рэй</a:t>
            </a:r>
            <a:r>
              <a:rPr lang="ru-RU" sz="4000" dirty="0" smtClean="0">
                <a:latin typeface="Comic Sans MS" pitchFamily="66" charset="0"/>
              </a:rPr>
              <a:t> </a:t>
            </a:r>
            <a:r>
              <a:rPr lang="ru-RU" sz="4000" dirty="0" err="1" smtClean="0">
                <a:latin typeface="Comic Sans MS" pitchFamily="66" charset="0"/>
              </a:rPr>
              <a:t>Брэдбери</a:t>
            </a:r>
            <a:r>
              <a:rPr lang="ru-RU" sz="4000" dirty="0" smtClean="0">
                <a:latin typeface="Comic Sans MS" pitchFamily="66" charset="0"/>
              </a:rPr>
              <a:t>.. «Вельд»</a:t>
            </a:r>
            <a:endParaRPr lang="ru-RU" sz="4000" dirty="0">
              <a:latin typeface="Comic Sans MS" pitchFamily="66" charset="0"/>
            </a:endParaRPr>
          </a:p>
          <a:p>
            <a:pPr marL="174625" indent="0">
              <a:lnSpc>
                <a:spcPct val="120000"/>
              </a:lnSpc>
              <a:buNone/>
            </a:pPr>
            <a:r>
              <a:rPr lang="ru-RU" sz="4000" dirty="0" smtClean="0">
                <a:latin typeface="Comic Sans MS" pitchFamily="66" charset="0"/>
              </a:rPr>
              <a:t>8. </a:t>
            </a:r>
            <a:r>
              <a:rPr lang="ru-RU" sz="4000" dirty="0" smtClean="0">
                <a:latin typeface="Comic Sans MS" pitchFamily="66" charset="0"/>
              </a:rPr>
              <a:t>К. Паустовский</a:t>
            </a:r>
            <a:r>
              <a:rPr lang="ru-RU" sz="4000" dirty="0">
                <a:latin typeface="Comic Sans MS" pitchFamily="66" charset="0"/>
              </a:rPr>
              <a:t>,</a:t>
            </a:r>
            <a:r>
              <a:rPr lang="ru-RU" sz="4000" dirty="0" smtClean="0">
                <a:latin typeface="Comic Sans MS" pitchFamily="66" charset="0"/>
              </a:rPr>
              <a:t> </a:t>
            </a:r>
            <a:r>
              <a:rPr lang="ru-RU" sz="4000" dirty="0" smtClean="0">
                <a:latin typeface="Comic Sans MS" pitchFamily="66" charset="0"/>
              </a:rPr>
              <a:t>«Телеграмма», «Алмазный язык»</a:t>
            </a:r>
          </a:p>
          <a:p>
            <a:pPr marL="174625" indent="0">
              <a:lnSpc>
                <a:spcPct val="120000"/>
              </a:lnSpc>
              <a:buNone/>
            </a:pPr>
            <a:r>
              <a:rPr lang="ru-RU" sz="4000" dirty="0" smtClean="0">
                <a:latin typeface="Comic Sans MS" pitchFamily="66" charset="0"/>
              </a:rPr>
              <a:t>9.В.Г.Распутин. «Последний срок»</a:t>
            </a:r>
          </a:p>
          <a:p>
            <a:pPr marL="174625" indent="0">
              <a:lnSpc>
                <a:spcPct val="120000"/>
              </a:lnSpc>
              <a:buNone/>
            </a:pPr>
            <a:r>
              <a:rPr lang="ru-RU" sz="4000" dirty="0" smtClean="0">
                <a:latin typeface="Comic Sans MS" pitchFamily="66" charset="0"/>
              </a:rPr>
              <a:t>10. В.Г.Короленко «Без языка»</a:t>
            </a:r>
          </a:p>
          <a:p>
            <a:pPr marL="174625" indent="0">
              <a:lnSpc>
                <a:spcPct val="120000"/>
              </a:lnSpc>
              <a:buNone/>
            </a:pPr>
            <a:r>
              <a:rPr lang="ru-RU" sz="4000" dirty="0" smtClean="0">
                <a:latin typeface="Comic Sans MS" pitchFamily="66" charset="0"/>
              </a:rPr>
              <a:t>11. Т.Толстая «</a:t>
            </a:r>
            <a:r>
              <a:rPr lang="ru-RU" sz="4000" dirty="0" err="1" smtClean="0">
                <a:latin typeface="Comic Sans MS" pitchFamily="66" charset="0"/>
              </a:rPr>
              <a:t>Кысь</a:t>
            </a:r>
            <a:r>
              <a:rPr lang="ru-RU" sz="4000" dirty="0" smtClean="0">
                <a:latin typeface="Comic Sans MS" pitchFamily="66" charset="0"/>
              </a:rPr>
              <a:t>»</a:t>
            </a:r>
          </a:p>
          <a:p>
            <a:pPr marL="174625" indent="0">
              <a:lnSpc>
                <a:spcPct val="120000"/>
              </a:lnSpc>
              <a:buNone/>
            </a:pPr>
            <a:r>
              <a:rPr lang="ru-RU" sz="4000" dirty="0" smtClean="0">
                <a:latin typeface="Comic Sans MS" pitchFamily="66" charset="0"/>
              </a:rPr>
              <a:t>12. Д.С.Лихачёв. «Как говорить?»</a:t>
            </a:r>
            <a:endParaRPr lang="ru-RU" sz="4000" dirty="0" smtClean="0">
              <a:latin typeface="Comic Sans MS" pitchFamily="66" charset="0"/>
            </a:endParaRPr>
          </a:p>
          <a:p>
            <a:pPr marL="174625" indent="0">
              <a:lnSpc>
                <a:spcPct val="120000"/>
              </a:lnSpc>
              <a:buNone/>
            </a:pPr>
            <a:r>
              <a:rPr lang="ru-RU" sz="4000" dirty="0" smtClean="0">
                <a:latin typeface="Comic Sans MS" pitchFamily="66" charset="0"/>
              </a:rPr>
              <a:t>13.Д.С.Лихачёв «Письма о добром и прекрасном»</a:t>
            </a:r>
            <a:endParaRPr lang="ru-RU" sz="4000" dirty="0">
              <a:latin typeface="Comic Sans MS" pitchFamily="66" charset="0"/>
            </a:endParaRPr>
          </a:p>
          <a:p>
            <a:pPr>
              <a:buNone/>
            </a:pPr>
            <a:r>
              <a:rPr lang="ru-RU" sz="4000" dirty="0" smtClean="0"/>
              <a:t>14. К.И.Чуковский. «Живой, как жизнь»</a:t>
            </a:r>
          </a:p>
          <a:p>
            <a:pPr>
              <a:buNone/>
            </a:pPr>
            <a:r>
              <a:rPr lang="ru-RU" sz="4000" dirty="0" smtClean="0"/>
              <a:t>15. Нора Галь. «Слово живое и мёртвое»</a:t>
            </a:r>
          </a:p>
          <a:p>
            <a:pPr>
              <a:buNone/>
            </a:pPr>
            <a:r>
              <a:rPr lang="ru-RU" sz="4000" dirty="0" smtClean="0"/>
              <a:t>16.</a:t>
            </a:r>
            <a:r>
              <a:rPr lang="ru-RU" sz="4000" b="1" u="sng" dirty="0" smtClean="0">
                <a:hlinkClick r:id="rId4"/>
              </a:rPr>
              <a:t> </a:t>
            </a:r>
            <a:r>
              <a:rPr lang="ru-RU" sz="4000" b="1" dirty="0" smtClean="0"/>
              <a:t>Т.Жарова. «Какое же зеркало жизни наш язык1»</a:t>
            </a:r>
          </a:p>
          <a:p>
            <a:pPr>
              <a:buNone/>
            </a:pPr>
            <a:r>
              <a:rPr lang="ru-RU" sz="4000" b="1" dirty="0" smtClean="0"/>
              <a:t>17. С.М.Казначеев «Идёшь по улице, и вдруг в глаза бросается яркая афиша…»</a:t>
            </a:r>
          </a:p>
          <a:p>
            <a:pPr>
              <a:buNone/>
            </a:pPr>
            <a:r>
              <a:rPr lang="ru-RU" sz="4000" b="1" dirty="0" smtClean="0"/>
              <a:t>18. В.Г.Костомаров. «Все знают, что часовая стрелка на циферблате движется…»</a:t>
            </a:r>
          </a:p>
          <a:p>
            <a:pPr>
              <a:buNone/>
            </a:pPr>
            <a:r>
              <a:rPr lang="ru-RU" sz="4000" b="1" dirty="0" smtClean="0"/>
              <a:t>19. </a:t>
            </a:r>
            <a:r>
              <a:rPr lang="ru-RU" sz="4000" b="1" dirty="0" err="1" smtClean="0"/>
              <a:t>М.А.Кронгауз</a:t>
            </a:r>
            <a:r>
              <a:rPr lang="ru-RU" sz="4000" b="1" dirty="0" smtClean="0"/>
              <a:t> «Современное общество озабочено тем, что язык начал изменяться»</a:t>
            </a:r>
          </a:p>
          <a:p>
            <a:pPr>
              <a:buNone/>
            </a:pPr>
            <a:r>
              <a:rPr lang="ru-RU" sz="4000" b="1" dirty="0" smtClean="0"/>
              <a:t>20. А.Г.Иванова «В последние  несколько лет к страхам родителей прибавился ещё один»</a:t>
            </a:r>
            <a:endParaRPr lang="ru-RU" sz="4000" dirty="0" smtClean="0"/>
          </a:p>
          <a:p>
            <a:pPr>
              <a:buNone/>
            </a:pPr>
            <a:endParaRPr lang="ru-RU" sz="4000" b="1" u="sng" dirty="0" smtClean="0">
              <a:hlinkClick r:id="rId4"/>
            </a:endParaRPr>
          </a:p>
          <a:p>
            <a:pPr marL="174625" indent="0">
              <a:lnSpc>
                <a:spcPct val="120000"/>
              </a:lnSpc>
              <a:buNone/>
            </a:pPr>
            <a:endParaRPr lang="ru-RU" sz="4000" dirty="0">
              <a:latin typeface="Comic Sans MS" pitchFamily="66" charset="0"/>
            </a:endParaRPr>
          </a:p>
          <a:p>
            <a:endParaRPr lang="ru-RU" dirty="0">
              <a:latin typeface="Comic Sans MS" pitchFamily="66" charset="0"/>
            </a:endParaRPr>
          </a:p>
          <a:p>
            <a:pPr>
              <a:buNone/>
            </a:pPr>
            <a:endParaRPr lang="ru-RU" dirty="0">
              <a:latin typeface="Comic Sans MS" pitchFamily="66" charset="0"/>
            </a:endParaRPr>
          </a:p>
        </p:txBody>
      </p:sp>
    </p:spTree>
    <p:extLst>
      <p:ext uri="{BB962C8B-B14F-4D97-AF65-F5344CB8AC3E}">
        <p14:creationId xmlns="" xmlns:p14="http://schemas.microsoft.com/office/powerpoint/2010/main" val="7845194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Язык </a:t>
            </a:r>
            <a:r>
              <a:rPr lang="ru-RU" smtClean="0"/>
              <a:t>и языковая </a:t>
            </a:r>
            <a:r>
              <a:rPr lang="ru-RU" dirty="0" smtClean="0"/>
              <a:t>личность</a:t>
            </a:r>
            <a:endParaRPr lang="ru-RU" dirty="0"/>
          </a:p>
        </p:txBody>
      </p:sp>
      <p:sp>
        <p:nvSpPr>
          <p:cNvPr id="3" name="Объект 2"/>
          <p:cNvSpPr>
            <a:spLocks noGrp="1"/>
          </p:cNvSpPr>
          <p:nvPr>
            <p:ph idx="1"/>
          </p:nvPr>
        </p:nvSpPr>
        <p:spPr/>
        <p:txBody>
          <a:bodyPr/>
          <a:lstStyle/>
          <a:p>
            <a:pPr>
              <a:buNone/>
            </a:pPr>
            <a:r>
              <a:rPr lang="ru-RU" i="1" dirty="0"/>
              <a:t>Наш язык – слов гора алмазная,</a:t>
            </a:r>
          </a:p>
          <a:p>
            <a:pPr>
              <a:buNone/>
            </a:pPr>
            <a:r>
              <a:rPr lang="ru-RU" i="1" dirty="0"/>
              <a:t>Наш язык – золотая жила</a:t>
            </a:r>
            <a:r>
              <a:rPr lang="ru-RU" i="1" dirty="0" smtClean="0"/>
              <a:t>.</a:t>
            </a:r>
          </a:p>
          <a:p>
            <a:pPr>
              <a:buNone/>
            </a:pPr>
            <a:r>
              <a:rPr lang="ru-RU" dirty="0" smtClean="0"/>
              <a:t> </a:t>
            </a:r>
            <a:r>
              <a:rPr lang="ru-RU" dirty="0"/>
              <a:t>Н. Леонтьев</a:t>
            </a:r>
          </a:p>
        </p:txBody>
      </p:sp>
    </p:spTree>
    <p:extLst>
      <p:ext uri="{BB962C8B-B14F-4D97-AF65-F5344CB8AC3E}">
        <p14:creationId xmlns="" xmlns:p14="http://schemas.microsoft.com/office/powerpoint/2010/main" val="23171396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3" name="Прямоугольник 2"/>
          <p:cNvSpPr/>
          <p:nvPr/>
        </p:nvSpPr>
        <p:spPr>
          <a:xfrm>
            <a:off x="827584" y="4741316"/>
            <a:ext cx="7879016" cy="923330"/>
          </a:xfrm>
          <a:prstGeom prst="rect">
            <a:avLst/>
          </a:prstGeom>
          <a:noFill/>
        </p:spPr>
        <p:txBody>
          <a:bodyPr wrap="none" lIns="91440" tIns="45720" rIns="91440" bIns="45720">
            <a:spAutoFit/>
          </a:bodyPr>
          <a:lstStyle/>
          <a:p>
            <a:pPr algn="ctr"/>
            <a:r>
              <a:rPr lang="ru-RU" sz="5400" b="1" cap="none" spc="0" dirty="0">
                <a:ln w="17780" cmpd="sng">
                  <a:solidFill>
                    <a:schemeClr val="tx1"/>
                  </a:solidFill>
                  <a:prstDash val="solid"/>
                  <a:miter lim="800000"/>
                </a:ln>
                <a:solidFill>
                  <a:schemeClr val="tx1">
                    <a:lumMod val="50000"/>
                  </a:schemeClr>
                </a:solidFill>
                <a:effectLst>
                  <a:outerShdw blurRad="50800" algn="tl" rotWithShape="0">
                    <a:srgbClr val="000000"/>
                  </a:outerShdw>
                </a:effectLst>
              </a:rPr>
              <a:t>СПАСИБО ЗА ВНИМАНИЕ!</a:t>
            </a:r>
          </a:p>
        </p:txBody>
      </p:sp>
      <p:pic>
        <p:nvPicPr>
          <p:cNvPr id="6" name="Рисунок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714500" y="762819"/>
            <a:ext cx="5715000" cy="33051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383784"/>
            <a:ext cx="9144793" cy="6090432"/>
          </a:xfrm>
          <a:prstGeom prst="rect">
            <a:avLst/>
          </a:prstGeom>
        </p:spPr>
      </p:pic>
      <p:sp>
        <p:nvSpPr>
          <p:cNvPr id="7" name="Rectangle 4"/>
          <p:cNvSpPr txBox="1">
            <a:spLocks/>
          </p:cNvSpPr>
          <p:nvPr/>
        </p:nvSpPr>
        <p:spPr>
          <a:xfrm>
            <a:off x="457200" y="274638"/>
            <a:ext cx="8229600" cy="706437"/>
          </a:xfrm>
          <a:prstGeom prst="rect">
            <a:avLst/>
          </a:prstGeom>
          <a:noFill/>
        </p:spPr>
        <p:txBody>
          <a:bodyPr vert="horz" lIns="91440" tIns="45720" rIns="91440" bIns="45720" rtlCol="0" anchor="b">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4400" b="0" i="0" u="none" strike="noStrike" kern="1200" cap="none" spc="0" normalizeH="0" baseline="0" noProof="0" dirty="0">
              <a:ln>
                <a:noFill/>
              </a:ln>
              <a:effectLst/>
              <a:uLnTx/>
              <a:uFillTx/>
              <a:latin typeface="+mj-lt"/>
              <a:ea typeface="+mj-ea"/>
              <a:cs typeface="+mj-cs"/>
            </a:endParaRPr>
          </a:p>
        </p:txBody>
      </p:sp>
      <p:sp>
        <p:nvSpPr>
          <p:cNvPr id="8" name="Rectangle 5"/>
          <p:cNvSpPr txBox="1">
            <a:spLocks/>
          </p:cNvSpPr>
          <p:nvPr/>
        </p:nvSpPr>
        <p:spPr>
          <a:xfrm>
            <a:off x="791740" y="1412887"/>
            <a:ext cx="7560518" cy="4032225"/>
          </a:xfrm>
          <a:prstGeom prst="rect">
            <a:avLst/>
          </a:prstGeom>
          <a:noFill/>
        </p:spPr>
        <p:txBody>
          <a:bodyPr vert="horz" lIns="91440" tIns="45720" rIns="91440" bIns="45720" rtlCol="0">
            <a:normAutofit/>
          </a:bodyPr>
          <a:lstStyle/>
          <a:p>
            <a:pPr marL="533400" marR="0" lvl="0" indent="-533400" algn="l" defTabSz="914400" rtl="0" eaLnBrk="1" fontAlgn="auto" latinLnBrk="0" hangingPunct="1">
              <a:lnSpc>
                <a:spcPct val="100000"/>
              </a:lnSpc>
              <a:spcBef>
                <a:spcPct val="20000"/>
              </a:spcBef>
              <a:spcAft>
                <a:spcPts val="0"/>
              </a:spcAft>
              <a:buClrTx/>
              <a:buSzTx/>
              <a:buFontTx/>
              <a:buNone/>
              <a:tabLst/>
              <a:defRPr/>
            </a:pPr>
            <a:r>
              <a:rPr kumimoji="0" lang="ru-RU" sz="2400" b="1" i="0" u="none" strike="noStrike" kern="1200" cap="none" spc="0" normalizeH="0" baseline="0" noProof="0" dirty="0">
                <a:ln>
                  <a:noFill/>
                </a:ln>
                <a:solidFill>
                  <a:schemeClr val="tx1"/>
                </a:solidFill>
                <a:effectLst/>
                <a:uLnTx/>
                <a:uFillTx/>
                <a:latin typeface="+mn-lt"/>
                <a:ea typeface="+mn-ea"/>
                <a:cs typeface="+mn-cs"/>
              </a:rPr>
              <a:t>           Материалы семинара размещены на сайтах</a:t>
            </a:r>
          </a:p>
          <a:p>
            <a:pPr marL="533400" marR="0" lvl="0" indent="-533400" algn="l" defTabSz="914400" rtl="0" eaLnBrk="1" fontAlgn="auto" latinLnBrk="0" hangingPunct="1">
              <a:lnSpc>
                <a:spcPct val="100000"/>
              </a:lnSpc>
              <a:spcBef>
                <a:spcPct val="20000"/>
              </a:spcBef>
              <a:spcAft>
                <a:spcPts val="0"/>
              </a:spcAft>
              <a:buClrTx/>
              <a:buSzTx/>
              <a:buFontTx/>
              <a:buNone/>
              <a:tabLst/>
              <a:defRPr/>
            </a:pPr>
            <a:r>
              <a:rPr kumimoji="0" lang="ru-RU" sz="2400" b="0" i="0" u="none" strike="noStrike" kern="1200" cap="none" spc="0" normalizeH="0" baseline="0" noProof="0" dirty="0">
                <a:ln>
                  <a:noFill/>
                </a:ln>
                <a:solidFill>
                  <a:schemeClr val="tx1"/>
                </a:solidFill>
                <a:effectLst/>
                <a:uLnTx/>
                <a:uFillTx/>
                <a:latin typeface="+mn-lt"/>
                <a:ea typeface="+mn-ea"/>
                <a:cs typeface="+mn-cs"/>
              </a:rPr>
              <a:t/>
            </a:r>
            <a:br>
              <a:rPr kumimoji="0" lang="ru-RU" sz="2400" b="0" i="0" u="none" strike="noStrike" kern="1200" cap="none" spc="0" normalizeH="0" baseline="0" noProof="0" dirty="0">
                <a:ln>
                  <a:noFill/>
                </a:ln>
                <a:solidFill>
                  <a:schemeClr val="tx1"/>
                </a:solidFill>
                <a:effectLst/>
                <a:uLnTx/>
                <a:uFillTx/>
                <a:latin typeface="+mn-lt"/>
                <a:ea typeface="+mn-ea"/>
                <a:cs typeface="+mn-cs"/>
              </a:rPr>
            </a:br>
            <a:endParaRPr kumimoji="0" lang="ru-RU" sz="2400" b="0" i="0" u="none" strike="noStrike" kern="1200" cap="none" spc="0" normalizeH="0" baseline="0" noProof="0" dirty="0">
              <a:ln>
                <a:noFill/>
              </a:ln>
              <a:solidFill>
                <a:schemeClr val="tx1"/>
              </a:solidFill>
              <a:effectLst/>
              <a:uLnTx/>
              <a:uFillTx/>
              <a:latin typeface="+mn-lt"/>
              <a:ea typeface="+mn-ea"/>
              <a:cs typeface="+mn-cs"/>
            </a:endParaRPr>
          </a:p>
          <a:p>
            <a:pPr algn="ctr" fontAlgn="t"/>
            <a:r>
              <a:rPr lang="en-US" sz="3600" b="1" dirty="0">
                <a:hlinkClick r:id="rId3"/>
              </a:rPr>
              <a:t>estalsch1.edumsko.ru</a:t>
            </a:r>
            <a:endParaRPr lang="en-US" sz="3600" dirty="0"/>
          </a:p>
          <a:p>
            <a:pPr algn="ctr"/>
            <a:r>
              <a:rPr lang="en-US" sz="3600" b="1" dirty="0">
                <a:hlinkClick r:id="rId4"/>
              </a:rPr>
              <a:t>estalsch15.edumsko.ru</a:t>
            </a:r>
            <a:endParaRPr lang="en-US" sz="3600" b="1" dirty="0"/>
          </a:p>
          <a:p>
            <a:pPr algn="ctr"/>
            <a:r>
              <a:rPr lang="ru-RU" sz="3600" b="1" dirty="0">
                <a:latin typeface="Times New Roman" pitchFamily="18" charset="0"/>
                <a:cs typeface="Times New Roman" pitchFamily="18" charset="0"/>
                <a:hlinkClick r:id="rId5"/>
              </a:rPr>
              <a:t>estalsch17.edumsko.ru</a:t>
            </a:r>
            <a:endParaRPr lang="ru-RU" sz="3600" b="1" dirty="0">
              <a:latin typeface="Times New Roman" pitchFamily="18" charset="0"/>
              <a:cs typeface="Times New Roman" pitchFamily="18" charset="0"/>
            </a:endParaRPr>
          </a:p>
          <a:p>
            <a:pPr marL="533400" lvl="0" indent="-533400">
              <a:spcBef>
                <a:spcPct val="20000"/>
              </a:spcBef>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CD2F0B66C45B84DB3A9219CA3AD1D60" ma:contentTypeVersion="11" ma:contentTypeDescription="Создание документа." ma:contentTypeScope="" ma:versionID="6817ce3a01f3f7fc20aaeda34e02bd7f">
  <xsd:schema xmlns:xsd="http://www.w3.org/2001/XMLSchema" xmlns:xs="http://www.w3.org/2001/XMLSchema" xmlns:p="http://schemas.microsoft.com/office/2006/metadata/properties" xmlns:ns3="ec54aa11-97be-4368-ab3c-1c4eabd204fb" targetNamespace="http://schemas.microsoft.com/office/2006/metadata/properties" ma:root="true" ma:fieldsID="9b148822a054d568580594b14ba7d301" ns3:_="">
    <xsd:import namespace="ec54aa11-97be-4368-ab3c-1c4eabd204fb"/>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4aa11-97be-4368-ab3c-1c4eabd20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D0312-5F98-48D8-B149-FA4D1D7F927C}">
  <ds:schemaRefs>
    <ds:schemaRef ds:uri="http://schemas.microsoft.com/sharepoint/v3/contenttype/forms"/>
  </ds:schemaRefs>
</ds:datastoreItem>
</file>

<file path=customXml/itemProps2.xml><?xml version="1.0" encoding="utf-8"?>
<ds:datastoreItem xmlns:ds="http://schemas.openxmlformats.org/officeDocument/2006/customXml" ds:itemID="{B9A0A743-1F94-491A-8901-A1E4AE142FB3}">
  <ds:schemaRefs>
    <ds:schemaRef ds:uri="http://purl.org/dc/terms/"/>
    <ds:schemaRef ds:uri="http://schemas.microsoft.com/office/2006/documentManagement/types"/>
    <ds:schemaRef ds:uri="ec54aa11-97be-4368-ab3c-1c4eabd204fb"/>
    <ds:schemaRef ds:uri="http://purl.org/dc/dcmitype/"/>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AA12F2AD-236D-45C0-8B00-5C56C187F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4aa11-97be-4368-ab3c-1c4eabd20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17904</TotalTime>
  <Words>6179</Words>
  <Application>Microsoft Office PowerPoint</Application>
  <PresentationFormat>Экран (4:3)</PresentationFormat>
  <Paragraphs>605</Paragraphs>
  <Slides>97</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97</vt:i4>
      </vt:variant>
    </vt:vector>
  </HeadingPairs>
  <TitlesOfParts>
    <vt:vector size="98" baseType="lpstr">
      <vt:lpstr>Office Theme</vt:lpstr>
      <vt:lpstr>Слайд 1</vt:lpstr>
      <vt:lpstr>Направление №3 </vt:lpstr>
      <vt:lpstr>Комментарий ФИПИ</vt:lpstr>
      <vt:lpstr>Первый раздел - природа и человек</vt:lpstr>
      <vt:lpstr>Слайд 5</vt:lpstr>
      <vt:lpstr>Слайд 6</vt:lpstr>
      <vt:lpstr>Человек и природа-единое целое. Все мы порождение природы, её часть.</vt:lpstr>
      <vt:lpstr>Человек и природа в отечественной и мировой литературе</vt:lpstr>
      <vt:lpstr>Отношение человека к природе может быть положительное, а может быть отрицательное (жестокое)</vt:lpstr>
      <vt:lpstr>Вывод</vt:lpstr>
      <vt:lpstr>Аспект  1.</vt:lpstr>
      <vt:lpstr>Темы  1)Может ли природа  изменить душу человека?</vt:lpstr>
      <vt:lpstr>Роман-эпопея Л. Н. Толстого  "Война и мир"</vt:lpstr>
      <vt:lpstr>Рассказ В. Астафьева «Царь-рыба»</vt:lpstr>
      <vt:lpstr>Повесть А. И. Куприна "Олеся"</vt:lpstr>
      <vt:lpstr>Драма Александра Николаевича Островского «Гроза». </vt:lpstr>
      <vt:lpstr>А.С. Пушкин «Евгений Онегин»</vt:lpstr>
      <vt:lpstr>Аспект 2. </vt:lpstr>
      <vt:lpstr>Темы: Роль природы в жизни человека.</vt:lpstr>
      <vt:lpstr>«Слово о полку Игореве»</vt:lpstr>
      <vt:lpstr>И. С. Тургенев роман «Отцы и дети»</vt:lpstr>
      <vt:lpstr>М. Ю. Лермонтов роман «Герой нашего времени»</vt:lpstr>
      <vt:lpstr>Л. Н. Толстой, роман «Война и мир»</vt:lpstr>
      <vt:lpstr>А. Куприн «Олеся»</vt:lpstr>
      <vt:lpstr>Б. Васильев "Не стреляйте в белых лебедей".</vt:lpstr>
      <vt:lpstr>М. Пришвин «Кладовая солнца»</vt:lpstr>
      <vt:lpstr>А. Платонов «Юшка»</vt:lpstr>
      <vt:lpstr>Аспект 3.</vt:lpstr>
      <vt:lpstr>Слайд 29</vt:lpstr>
      <vt:lpstr>Слайд 30</vt:lpstr>
      <vt:lpstr>Темы. Почему человек оказывает разрушительное  влияние на природу?</vt:lpstr>
      <vt:lpstr>Б. Л. Васильев роман «Не стреляйте в белых лебедей»</vt:lpstr>
      <vt:lpstr>В.П. Астафьев .Рассказ «Царь-рыба» </vt:lpstr>
      <vt:lpstr>В.Распутин. «Прощание с Матёрой».</vt:lpstr>
      <vt:lpstr>Слайд 35</vt:lpstr>
      <vt:lpstr>Слайд 36</vt:lpstr>
      <vt:lpstr>Человек и природа</vt:lpstr>
      <vt:lpstr>Человек и природа</vt:lpstr>
      <vt:lpstr>Человек и природа</vt:lpstr>
      <vt:lpstr>Слайд 40</vt:lpstr>
      <vt:lpstr>Взаимоотношения человека с природой</vt:lpstr>
      <vt:lpstr>Слайд 42</vt:lpstr>
      <vt:lpstr>Взаимоотношения человека с природой</vt:lpstr>
      <vt:lpstr>Слайд 44</vt:lpstr>
      <vt:lpstr>Слайд 45</vt:lpstr>
      <vt:lpstr>Цитаты и афоризмы</vt:lpstr>
      <vt:lpstr>Цитаты и афоризмы</vt:lpstr>
      <vt:lpstr>Темы </vt:lpstr>
      <vt:lpstr>Темы </vt:lpstr>
      <vt:lpstr>Список литературы</vt:lpstr>
      <vt:lpstr>Слайд 51</vt:lpstr>
      <vt:lpstr>Слайд 52</vt:lpstr>
      <vt:lpstr>Пишем сочинение</vt:lpstr>
      <vt:lpstr>Пишем сочинение</vt:lpstr>
      <vt:lpstr>Пишем сочинение</vt:lpstr>
      <vt:lpstr>Чему человек может научиться у природы? </vt:lpstr>
      <vt:lpstr>Чему человек может научиться у природы? </vt:lpstr>
      <vt:lpstr>Чему человек может научиться у природы? </vt:lpstr>
      <vt:lpstr>Тема сочинения: Как Вы понимаете выражение «жить в гармонии с природой»?</vt:lpstr>
      <vt:lpstr>Тема сочинения: Как Вы понимаете выражение «жить в гармонии с природой»?</vt:lpstr>
      <vt:lpstr>Тема сочинения: Как Вы понимаете выражение «жить в гармонии с природой»?</vt:lpstr>
      <vt:lpstr>Бережное отношение к природе</vt:lpstr>
      <vt:lpstr>Слайд 63</vt:lpstr>
      <vt:lpstr>Язык и языковая личность Комментарий ФИПИ</vt:lpstr>
      <vt:lpstr>Язык и языковая личность Тезисы</vt:lpstr>
      <vt:lpstr>      Язык и языковая личность                   Тезисы</vt:lpstr>
      <vt:lpstr>Язык и языковая личность</vt:lpstr>
      <vt:lpstr>Язык и языковая личность</vt:lpstr>
      <vt:lpstr>Аспект  1.</vt:lpstr>
      <vt:lpstr>Темы</vt:lpstr>
      <vt:lpstr>Слайд 71</vt:lpstr>
      <vt:lpstr>Слайд 72</vt:lpstr>
      <vt:lpstr>Слайд 73</vt:lpstr>
      <vt:lpstr>Вывод</vt:lpstr>
      <vt:lpstr>Аспект 2.</vt:lpstr>
      <vt:lpstr>Уважение к языковому наследию</vt:lpstr>
      <vt:lpstr>Тема: В чём может проявляться любовь к своему отечеству? </vt:lpstr>
      <vt:lpstr>Уважение к языковому наследию</vt:lpstr>
      <vt:lpstr>Вывод</vt:lpstr>
      <vt:lpstr>                  Аспект 3.</vt:lpstr>
      <vt:lpstr>            Аргументы</vt:lpstr>
      <vt:lpstr>            Аргументы</vt:lpstr>
      <vt:lpstr>Уважение к языковому наследию</vt:lpstr>
      <vt:lpstr>Тема: Реальное и виртуальное общение: в чём преимущества каждого из них? </vt:lpstr>
      <vt:lpstr>Рассказ К.Г. Паустовского “Телеграмма”. </vt:lpstr>
      <vt:lpstr>Слайд 86</vt:lpstr>
      <vt:lpstr>Цитаты и афоризмы</vt:lpstr>
      <vt:lpstr>       Цитаты и афоризмы</vt:lpstr>
      <vt:lpstr>       Цитаты и афоризмы</vt:lpstr>
      <vt:lpstr>Р. Брэдбери .Рассказ «Вельд»</vt:lpstr>
      <vt:lpstr>     Пословицы и поговорки </vt:lpstr>
      <vt:lpstr>Темы</vt:lpstr>
      <vt:lpstr>Темы</vt:lpstr>
      <vt:lpstr>Список литературы</vt:lpstr>
      <vt:lpstr>Язык и языковая личность</vt:lpstr>
      <vt:lpstr>Слайд 96</vt:lpstr>
      <vt:lpstr>Слайд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Мелкумян</dc:creator>
  <cp:lastModifiedBy>1</cp:lastModifiedBy>
  <cp:revision>846</cp:revision>
  <dcterms:created xsi:type="dcterms:W3CDTF">2019-09-15T15:51:33Z</dcterms:created>
  <dcterms:modified xsi:type="dcterms:W3CDTF">2023-10-01T10:52:16Z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0x0101003CD2F0B66C45B84DB3A9219CA3AD1D60</vt:lpwstr>
  </property>
</Properties>
</file>